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96" r:id="rId3"/>
    <p:sldId id="259" r:id="rId4"/>
    <p:sldId id="273" r:id="rId5"/>
    <p:sldId id="275" r:id="rId6"/>
    <p:sldId id="274" r:id="rId7"/>
    <p:sldId id="272" r:id="rId8"/>
    <p:sldId id="271" r:id="rId9"/>
    <p:sldId id="260" r:id="rId10"/>
    <p:sldId id="284" r:id="rId11"/>
    <p:sldId id="262" r:id="rId12"/>
    <p:sldId id="265" r:id="rId13"/>
    <p:sldId id="29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00000"/>
    <a:srgbClr val="FEFCF0"/>
    <a:srgbClr val="F6F6F6"/>
    <a:srgbClr val="1E97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D26A54-4191-45C6-9A42-2B3DD1C1435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2399F2-3EB0-44A2-A1B6-97D555FC87DD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2399F2-3EB0-44A2-A1B6-97D555FC87DD}" type="slidenum">
              <a:rPr lang="zh-CN" altLang="en-US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A0268-6879-415A-9E8B-68519B9FA1B0}" type="datetimeFigureOut">
              <a:rPr lang="zh-CN" altLang="en-US"/>
              <a:t>2022/4/1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4EB5C-543B-44BE-A57B-7C2E15EDE138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-1" y="0"/>
            <a:ext cx="12191999" cy="6069306"/>
          </a:xfrm>
          <a:prstGeom prst="rect">
            <a:avLst/>
          </a:prstGeom>
        </p:spPr>
      </p:pic>
      <p:sp>
        <p:nvSpPr>
          <p:cNvPr id="38" name="矩形 37"/>
          <p:cNvSpPr/>
          <p:nvPr/>
        </p:nvSpPr>
        <p:spPr>
          <a:xfrm>
            <a:off x="11575" y="4477657"/>
            <a:ext cx="12192000" cy="2380343"/>
          </a:xfrm>
          <a:prstGeom prst="rect">
            <a:avLst/>
          </a:prstGeom>
          <a:gradFill>
            <a:gsLst>
              <a:gs pos="45000">
                <a:srgbClr val="465495"/>
              </a:gs>
              <a:gs pos="0">
                <a:srgbClr val="465495">
                  <a:alpha val="0"/>
                </a:srgbClr>
              </a:gs>
              <a:gs pos="22000">
                <a:srgbClr val="465495">
                  <a:alpha val="56000"/>
                </a:srgbClr>
              </a:gs>
              <a:gs pos="100000">
                <a:srgbClr val="465495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sp>
        <p:nvSpPr>
          <p:cNvPr id="39" name="文本框 38"/>
          <p:cNvSpPr txBox="1"/>
          <p:nvPr/>
        </p:nvSpPr>
        <p:spPr>
          <a:xfrm>
            <a:off x="694481" y="4767072"/>
            <a:ext cx="10776030" cy="1510472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/>
            <a:r>
              <a:rPr lang="zh-CN" altLang="en-US" sz="7200" b="1" dirty="0">
                <a:solidFill>
                  <a:schemeClr val="bg1"/>
                </a:solidFill>
                <a:latin typeface="思源黑体 CN Normal"/>
              </a:rPr>
              <a:t>贝叶斯分类</a:t>
            </a:r>
            <a:endParaRPr lang="en-US" altLang="zh-CN" sz="7200" b="1" dirty="0">
              <a:solidFill>
                <a:schemeClr val="bg1"/>
              </a:solidFill>
              <a:latin typeface="思源黑体 CN Normal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132197" y="6277544"/>
            <a:ext cx="39276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思源黑体 CN Normal"/>
              </a:rPr>
              <a:t>—</a:t>
            </a:r>
            <a:r>
              <a:rPr lang="zh-CN" altLang="en-US" sz="2000" dirty="0">
                <a:solidFill>
                  <a:schemeClr val="bg1"/>
                </a:solidFill>
                <a:latin typeface="思源等宽 N"/>
              </a:rPr>
              <a:t>李沅隆小组</a:t>
            </a:r>
            <a:r>
              <a:rPr lang="en-US" altLang="zh-CN" sz="2000" dirty="0">
                <a:solidFill>
                  <a:schemeClr val="bg1"/>
                </a:solidFill>
                <a:latin typeface="思源黑体 CN Normal"/>
              </a:rPr>
              <a:t>—</a:t>
            </a:r>
            <a:endParaRPr lang="zh-CN" altLang="en-US" sz="2000" dirty="0">
              <a:solidFill>
                <a:schemeClr val="bg1"/>
              </a:solidFill>
              <a:latin typeface="思源等宽 N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 prLst="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decel="2000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9"/>
                            </p:stCondLst>
                            <p:childTnLst>
                              <p:par>
                                <p:cTn id="14" presetID="16" presetClass="entr" presetSubtype="2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 prLst="">
                                      <p:cBhvr>
                                        <p:cTn id="1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1"/>
      <p:bldP spid="40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7"/>
          <p:cNvSpPr txBox="1"/>
          <p:nvPr/>
        </p:nvSpPr>
        <p:spPr>
          <a:xfrm>
            <a:off x="637773" y="395831"/>
            <a:ext cx="10613749" cy="457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2400" dirty="0">
                <a:solidFill>
                  <a:srgbClr val="4F4D50"/>
                </a:solidFill>
                <a:latin typeface="思源黑体 CN Normal"/>
                <a:ea typeface="方正黑体简体" panose="02010601030101010101" pitchFamily="2" charset="-122"/>
                <a:cs typeface="+mn-ea"/>
                <a:sym typeface="+mn-lt"/>
              </a:rPr>
              <a:t>朴素贝叶斯</a:t>
            </a:r>
            <a:endParaRPr lang="en-US" altLang="zh-CN" sz="2400" dirty="0">
              <a:solidFill>
                <a:srgbClr val="4F4D50"/>
              </a:solidFill>
              <a:latin typeface="思源黑体 CN Normal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6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1" b="3838"/>
          <a:stretch>
            <a:fillRect/>
          </a:stretch>
        </p:blipFill>
        <p:spPr bwMode="auto">
          <a:xfrm>
            <a:off x="178435" y="4918710"/>
            <a:ext cx="5535295" cy="1521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/>
          <p:cNvSpPr txBox="1"/>
          <p:nvPr/>
        </p:nvSpPr>
        <p:spPr>
          <a:xfrm>
            <a:off x="0" y="4508500"/>
            <a:ext cx="597789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p(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嫁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)=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？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 </a:t>
            </a:r>
            <a:r>
              <a:rPr lang="zh-CN" altLang="en-US" sz="1600" b="0" i="0" dirty="0">
                <a:solidFill>
                  <a:srgbClr val="121212"/>
                </a:solidFill>
                <a:effectLst/>
                <a:latin typeface="-apple-system"/>
              </a:rPr>
              <a:t>首先我们整理训练数据中，嫁的样本数如下：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78435" y="6420705"/>
            <a:ext cx="609600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则 </a:t>
            </a:r>
            <a:r>
              <a:rPr lang="en-US" altLang="zh-CN" sz="16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p(</a:t>
            </a:r>
            <a:r>
              <a:rPr lang="zh-CN" altLang="en-US" sz="16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嫁</a:t>
            </a:r>
            <a:r>
              <a:rPr lang="en-US" altLang="zh-CN" sz="16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) = 6/12</a:t>
            </a:r>
            <a:r>
              <a:rPr lang="zh-CN" altLang="en-US" sz="16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（总样本数） </a:t>
            </a:r>
            <a:r>
              <a:rPr lang="en-US" altLang="zh-CN" sz="16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= 1/2</a:t>
            </a:r>
            <a:endParaRPr lang="zh-CN" altLang="en-US" sz="1600" dirty="0">
              <a:ea typeface="+mn-lt"/>
              <a:cs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88925" y="1221105"/>
            <a:ext cx="55632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下面开始求分母，</a:t>
            </a:r>
            <a:r>
              <a:rPr lang="en-US" altLang="zh-CN" sz="1400" b="1" dirty="0"/>
              <a:t>p(</a:t>
            </a:r>
            <a:r>
              <a:rPr lang="zh-CN" altLang="en-US" sz="1400" b="1" dirty="0"/>
              <a:t>不帅</a:t>
            </a:r>
            <a:r>
              <a:rPr lang="en-US" altLang="zh-CN" sz="1400" b="1" dirty="0"/>
              <a:t>)</a:t>
            </a:r>
            <a:r>
              <a:rPr lang="zh-CN" altLang="en-US" sz="1400" b="1" dirty="0"/>
              <a:t>，</a:t>
            </a:r>
            <a:r>
              <a:rPr lang="en-US" altLang="zh-CN" sz="1400" b="1" dirty="0"/>
              <a:t>p</a:t>
            </a:r>
            <a:r>
              <a:rPr lang="zh-CN" altLang="en-US" sz="1400" b="1" dirty="0"/>
              <a:t>（性格不好），</a:t>
            </a:r>
            <a:r>
              <a:rPr lang="en-US" altLang="zh-CN" sz="1400" b="1" dirty="0"/>
              <a:t>p</a:t>
            </a:r>
            <a:r>
              <a:rPr lang="zh-CN" altLang="en-US" sz="1400" b="1" dirty="0"/>
              <a:t>（矮），</a:t>
            </a:r>
            <a:r>
              <a:rPr lang="en-US" altLang="zh-CN" sz="1400" b="1" dirty="0"/>
              <a:t>p</a:t>
            </a:r>
            <a:r>
              <a:rPr lang="zh-CN" altLang="en-US" sz="1400" b="1" dirty="0"/>
              <a:t>（不上进）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89168" y="1500575"/>
            <a:ext cx="1427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i="0" dirty="0">
                <a:solidFill>
                  <a:schemeClr val="tx1"/>
                </a:solidFill>
                <a:effectLst/>
                <a:latin typeface="-apple-system"/>
              </a:rPr>
              <a:t>统计样本如下：</a:t>
            </a:r>
          </a:p>
        </p:txBody>
      </p:sp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" r="2917" b="777"/>
          <a:stretch>
            <a:fillRect/>
          </a:stretch>
        </p:blipFill>
        <p:spPr bwMode="auto">
          <a:xfrm>
            <a:off x="178435" y="1772285"/>
            <a:ext cx="5380990" cy="2728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文本框 18"/>
          <p:cNvSpPr txBox="1"/>
          <p:nvPr/>
        </p:nvSpPr>
        <p:spPr>
          <a:xfrm>
            <a:off x="5619750" y="1772285"/>
            <a:ext cx="2870835" cy="1168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不帅统计如左图红色所示，占</a:t>
            </a:r>
            <a:r>
              <a:rPr lang="en-US" altLang="zh-CN" sz="14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4</a:t>
            </a:r>
            <a:r>
              <a:rPr lang="zh-CN" altLang="en-US" sz="14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个，那么</a:t>
            </a:r>
            <a:r>
              <a:rPr lang="en-US" altLang="zh-CN" sz="14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p</a:t>
            </a:r>
            <a:r>
              <a:rPr lang="zh-CN" altLang="en-US" sz="14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（不帅） </a:t>
            </a:r>
            <a:r>
              <a:rPr lang="en-US" altLang="zh-CN" sz="14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= 4/12 = 1/3</a:t>
            </a:r>
            <a:r>
              <a:rPr lang="zh-CN" altLang="en-US" sz="1400" b="1" i="0" dirty="0">
                <a:solidFill>
                  <a:srgbClr val="121212"/>
                </a:solidFill>
                <a:effectLst/>
                <a:ea typeface="+mn-lt"/>
                <a:cs typeface="+mn-lt"/>
              </a:rPr>
              <a:t>，</a:t>
            </a:r>
            <a:r>
              <a:rPr lang="pl-PL" altLang="zh-CN" sz="1400" b="1" dirty="0">
                <a:solidFill>
                  <a:srgbClr val="121212"/>
                </a:solidFill>
                <a:ea typeface="+mn-lt"/>
                <a:cs typeface="+mn-lt"/>
              </a:rPr>
              <a:t>p</a:t>
            </a:r>
            <a:r>
              <a:rPr lang="zh-CN" altLang="pl-PL" sz="1400" b="1" dirty="0">
                <a:solidFill>
                  <a:srgbClr val="121212"/>
                </a:solidFill>
                <a:ea typeface="+mn-lt"/>
                <a:cs typeface="+mn-lt"/>
              </a:rPr>
              <a:t>（性格不好） </a:t>
            </a:r>
            <a:r>
              <a:rPr lang="pl-PL" altLang="zh-CN" sz="1400" b="1" dirty="0">
                <a:solidFill>
                  <a:srgbClr val="121212"/>
                </a:solidFill>
                <a:ea typeface="+mn-lt"/>
                <a:cs typeface="+mn-lt"/>
              </a:rPr>
              <a:t>= 4/12 = 1/3</a:t>
            </a:r>
            <a:r>
              <a:rPr lang="zh-CN" altLang="en-US" sz="1400" b="1" dirty="0">
                <a:solidFill>
                  <a:srgbClr val="121212"/>
                </a:solidFill>
                <a:ea typeface="+mn-lt"/>
                <a:cs typeface="+mn-lt"/>
              </a:rPr>
              <a:t>，</a:t>
            </a:r>
            <a:r>
              <a:rPr lang="en-US" altLang="zh-CN" sz="1400" b="1" dirty="0">
                <a:solidFill>
                  <a:srgbClr val="121212"/>
                </a:solidFill>
                <a:ea typeface="+mn-lt"/>
                <a:cs typeface="+mn-lt"/>
              </a:rPr>
              <a:t>p</a:t>
            </a:r>
            <a:r>
              <a:rPr lang="zh-CN" altLang="en-US" sz="1400" b="1" dirty="0">
                <a:solidFill>
                  <a:srgbClr val="121212"/>
                </a:solidFill>
                <a:ea typeface="+mn-lt"/>
                <a:cs typeface="+mn-lt"/>
              </a:rPr>
              <a:t>（身高矮） </a:t>
            </a:r>
            <a:r>
              <a:rPr lang="en-US" altLang="zh-CN" sz="1400" b="1" dirty="0">
                <a:solidFill>
                  <a:srgbClr val="121212"/>
                </a:solidFill>
                <a:ea typeface="+mn-lt"/>
                <a:cs typeface="+mn-lt"/>
              </a:rPr>
              <a:t>= 7/12</a:t>
            </a:r>
            <a:r>
              <a:rPr lang="zh-CN" altLang="en-US" sz="1400" b="1" dirty="0">
                <a:solidFill>
                  <a:srgbClr val="121212"/>
                </a:solidFill>
                <a:ea typeface="+mn-lt"/>
                <a:cs typeface="+mn-lt"/>
              </a:rPr>
              <a:t>，</a:t>
            </a:r>
            <a:r>
              <a:rPr lang="en-US" altLang="zh-CN" sz="1400" b="1" dirty="0">
                <a:solidFill>
                  <a:srgbClr val="121212"/>
                </a:solidFill>
                <a:ea typeface="+mn-lt"/>
                <a:cs typeface="+mn-lt"/>
              </a:rPr>
              <a:t>p</a:t>
            </a:r>
            <a:r>
              <a:rPr lang="zh-CN" altLang="en-US" sz="1400" b="1" dirty="0">
                <a:solidFill>
                  <a:srgbClr val="121212"/>
                </a:solidFill>
                <a:ea typeface="+mn-lt"/>
                <a:cs typeface="+mn-lt"/>
              </a:rPr>
              <a:t>（不上进） </a:t>
            </a:r>
            <a:r>
              <a:rPr lang="en-US" altLang="zh-CN" sz="1400" b="1" dirty="0">
                <a:solidFill>
                  <a:srgbClr val="121212"/>
                </a:solidFill>
                <a:ea typeface="+mn-lt"/>
                <a:cs typeface="+mn-lt"/>
              </a:rPr>
              <a:t>= 4/12 = 1/3</a:t>
            </a:r>
            <a:endParaRPr lang="en-US" altLang="zh-CN" sz="1400" b="1" i="0" dirty="0">
              <a:solidFill>
                <a:srgbClr val="121212"/>
              </a:solidFill>
              <a:effectLst/>
              <a:ea typeface="+mn-lt"/>
              <a:cs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88925" y="883920"/>
            <a:ext cx="930148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i="0" dirty="0">
                <a:solidFill>
                  <a:srgbClr val="121212"/>
                </a:solidFill>
                <a:effectLst/>
                <a:latin typeface="-apple-system"/>
              </a:rPr>
              <a:t>到这里，要求</a:t>
            </a:r>
            <a:r>
              <a:rPr lang="en-US" altLang="zh-CN" sz="1600" b="1" i="0" dirty="0">
                <a:solidFill>
                  <a:srgbClr val="121212"/>
                </a:solidFill>
                <a:effectLst/>
                <a:latin typeface="-apple-system"/>
              </a:rPr>
              <a:t>p(</a:t>
            </a:r>
            <a:r>
              <a:rPr lang="zh-CN" altLang="en-US" sz="1600" b="1" i="0" dirty="0">
                <a:solidFill>
                  <a:srgbClr val="121212"/>
                </a:solidFill>
                <a:effectLst/>
                <a:latin typeface="-apple-system"/>
              </a:rPr>
              <a:t>不帅、性格不好、身高矮、不上进</a:t>
            </a:r>
            <a:r>
              <a:rPr lang="en-US" altLang="zh-CN" sz="1600" b="1" i="0" dirty="0">
                <a:solidFill>
                  <a:srgbClr val="121212"/>
                </a:solidFill>
                <a:effectLst/>
                <a:latin typeface="-apple-system"/>
              </a:rPr>
              <a:t>|</a:t>
            </a:r>
            <a:r>
              <a:rPr lang="zh-CN" altLang="en-US" sz="1600" b="1" i="0" dirty="0">
                <a:solidFill>
                  <a:srgbClr val="121212"/>
                </a:solidFill>
                <a:effectLst/>
                <a:latin typeface="-apple-system"/>
              </a:rPr>
              <a:t>嫁</a:t>
            </a:r>
            <a:r>
              <a:rPr lang="en-US" altLang="zh-CN" sz="1600" b="1" i="0" dirty="0">
                <a:solidFill>
                  <a:srgbClr val="121212"/>
                </a:solidFill>
                <a:effectLst/>
                <a:latin typeface="-apple-system"/>
              </a:rPr>
              <a:t>)</a:t>
            </a:r>
            <a:r>
              <a:rPr lang="zh-CN" altLang="en-US" sz="1600" b="1" i="0" dirty="0">
                <a:solidFill>
                  <a:srgbClr val="121212"/>
                </a:solidFill>
                <a:effectLst/>
                <a:latin typeface="-apple-system"/>
              </a:rPr>
              <a:t>的所需项全部求出来了，下面我带入进去即可</a:t>
            </a:r>
            <a:endParaRPr lang="zh-CN" altLang="en-US" sz="1600" dirty="0"/>
          </a:p>
        </p:txBody>
      </p:sp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160" y="5501005"/>
            <a:ext cx="6148705" cy="93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文本框 23"/>
          <p:cNvSpPr txBox="1"/>
          <p:nvPr/>
        </p:nvSpPr>
        <p:spPr>
          <a:xfrm>
            <a:off x="6899275" y="2960370"/>
            <a:ext cx="5166995" cy="1198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下面我们根据同样的方法来求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p(</a:t>
            </a:r>
            <a:r>
              <a:rPr lang="zh-CN" altLang="en-US" b="1" i="0" dirty="0">
                <a:solidFill>
                  <a:srgbClr val="FF0000"/>
                </a:solidFill>
                <a:effectLst/>
                <a:latin typeface="-apple-system"/>
              </a:rPr>
              <a:t>不嫁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|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不帅，性格不好，身高矮，不上进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)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，完全一样的做法，为了方便理解，我这里也走一遍帮助理解。首先公式如下：</a:t>
            </a:r>
            <a:endParaRPr lang="zh-CN" altLang="en-US" dirty="0"/>
          </a:p>
        </p:txBody>
      </p:sp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545" y="4080510"/>
            <a:ext cx="5292725" cy="83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直接箭头连接符 5"/>
          <p:cNvCxnSpPr/>
          <p:nvPr/>
        </p:nvCxnSpPr>
        <p:spPr>
          <a:xfrm flipV="1">
            <a:off x="6252845" y="3705860"/>
            <a:ext cx="628015" cy="16579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7" grpId="0"/>
      <p:bldP spid="17" grpId="1"/>
      <p:bldP spid="18" grpId="0"/>
      <p:bldP spid="18" grpId="1"/>
      <p:bldP spid="5" grpId="0"/>
      <p:bldP spid="5" grpId="1"/>
      <p:bldP spid="19" grpId="0"/>
      <p:bldP spid="19" grpId="1"/>
      <p:bldP spid="21" grpId="0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4"/>
          <p:cNvSpPr txBox="1"/>
          <p:nvPr/>
        </p:nvSpPr>
        <p:spPr>
          <a:xfrm>
            <a:off x="1566241" y="1851553"/>
            <a:ext cx="9281361" cy="463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那么根据公式：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燕尾形 16"/>
          <p:cNvSpPr/>
          <p:nvPr/>
        </p:nvSpPr>
        <p:spPr>
          <a:xfrm>
            <a:off x="1064981" y="1873140"/>
            <a:ext cx="344487" cy="420414"/>
          </a:xfrm>
          <a:prstGeom prst="chevron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sp>
        <p:nvSpPr>
          <p:cNvPr id="27" name="燕尾形 16"/>
          <p:cNvSpPr/>
          <p:nvPr/>
        </p:nvSpPr>
        <p:spPr>
          <a:xfrm>
            <a:off x="1064981" y="3218793"/>
            <a:ext cx="344487" cy="420414"/>
          </a:xfrm>
          <a:prstGeom prst="chevron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sp>
        <p:nvSpPr>
          <p:cNvPr id="28" name="文本框 4"/>
          <p:cNvSpPr txBox="1"/>
          <p:nvPr/>
        </p:nvSpPr>
        <p:spPr>
          <a:xfrm>
            <a:off x="1566241" y="4461255"/>
            <a:ext cx="9560778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l"/>
            <a:r>
              <a:rPr lang="en-US" altLang="zh-CN" b="0" i="0" dirty="0">
                <a:solidFill>
                  <a:srgbClr val="121212"/>
                </a:solidFill>
                <a:effectLst/>
                <a:latin typeface="+mn-lt"/>
                <a:ea typeface="+mn-lt"/>
                <a:cs typeface="+mn-lt"/>
              </a:rPr>
              <a:t>p (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+mn-lt"/>
                <a:ea typeface="+mn-lt"/>
                <a:cs typeface="+mn-lt"/>
              </a:rPr>
              <a:t>不嫁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+mn-lt"/>
                <a:ea typeface="+mn-lt"/>
                <a:cs typeface="+mn-lt"/>
              </a:rPr>
              <a:t>|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+mn-lt"/>
                <a:ea typeface="+mn-lt"/>
                <a:cs typeface="+mn-lt"/>
              </a:rPr>
              <a:t>不帅、性格不好、身高矮、不上进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+mn-lt"/>
                <a:ea typeface="+mn-lt"/>
                <a:cs typeface="+mn-lt"/>
              </a:rPr>
              <a:t>) = ((1/6*1/2*1*1/2)*1/2)/(1/3*1/3*7/12*1/3)</a:t>
            </a: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+mn-lt"/>
                <a:ea typeface="+mn-lt"/>
                <a:cs typeface="+mn-lt"/>
              </a:rPr>
              <a:t>很显然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+mn-lt"/>
                <a:ea typeface="+mn-lt"/>
                <a:cs typeface="+mn-lt"/>
              </a:rPr>
              <a:t>(1/6*1/2*1*1/2) &gt; (1/2*1/6*1/6*1/6*1/2)</a:t>
            </a:r>
          </a:p>
          <a:p>
            <a:pPr algn="l"/>
            <a:endParaRPr lang="zh-CN" altLang="en-US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于是有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p (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不嫁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|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不帅、性格不好、身高矮、不上进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)&gt;p (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嫁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|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不帅、性格不好、身高矮、不上进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)</a:t>
            </a:r>
            <a:endParaRPr lang="zh-CN" altLang="en-US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所以我们根据朴素贝叶斯算法可以给这个女生答案，是不嫁！！！！</a:t>
            </a:r>
            <a:endParaRPr lang="zh-CN" altLang="en-US" b="0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29" name="燕尾形 16"/>
          <p:cNvSpPr/>
          <p:nvPr/>
        </p:nvSpPr>
        <p:spPr>
          <a:xfrm>
            <a:off x="1064981" y="4655041"/>
            <a:ext cx="344487" cy="420414"/>
          </a:xfrm>
          <a:prstGeom prst="chevron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sp>
        <p:nvSpPr>
          <p:cNvPr id="30" name="TextBox 7"/>
          <p:cNvSpPr txBox="1"/>
          <p:nvPr/>
        </p:nvSpPr>
        <p:spPr>
          <a:xfrm>
            <a:off x="607107" y="512064"/>
            <a:ext cx="10613749" cy="457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2400" dirty="0">
                <a:solidFill>
                  <a:srgbClr val="4F4D50"/>
                </a:solidFill>
                <a:latin typeface="思源黑体 CN Normal"/>
                <a:ea typeface="方正黑体简体" panose="02010601030101010101" pitchFamily="2" charset="-122"/>
                <a:cs typeface="+mn-ea"/>
                <a:sym typeface="+mn-lt"/>
              </a:rPr>
              <a:t>朴素贝叶斯</a:t>
            </a:r>
            <a:endParaRPr lang="en-US" altLang="zh-CN" sz="2400" dirty="0">
              <a:solidFill>
                <a:srgbClr val="4F4D50"/>
              </a:solidFill>
              <a:latin typeface="思源黑体 CN Normal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31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241" y="2886075"/>
            <a:ext cx="685800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0"/>
          <p:cNvSpPr/>
          <p:nvPr/>
        </p:nvSpPr>
        <p:spPr>
          <a:xfrm>
            <a:off x="1247338" y="1578216"/>
            <a:ext cx="366823" cy="366823"/>
          </a:xfrm>
          <a:prstGeom prst="ellipse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bg1"/>
                </a:solidFill>
                <a:latin typeface="思源黑体 CN Normal"/>
                <a:ea typeface="微软雅黑" panose="020B0503020204020204" pitchFamily="34" charset="-122"/>
              </a:rPr>
              <a:t>22</a:t>
            </a:r>
          </a:p>
        </p:txBody>
      </p:sp>
      <p:sp>
        <p:nvSpPr>
          <p:cNvPr id="25" name="TextBox 22"/>
          <p:cNvSpPr txBox="1"/>
          <p:nvPr/>
        </p:nvSpPr>
        <p:spPr>
          <a:xfrm>
            <a:off x="1716952" y="1513029"/>
            <a:ext cx="923693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2800" b="1" dirty="0"/>
              <a:t>朴素贝叶斯分类的优缺点：</a:t>
            </a:r>
          </a:p>
        </p:txBody>
      </p:sp>
      <p:sp>
        <p:nvSpPr>
          <p:cNvPr id="26" name="Oval 23"/>
          <p:cNvSpPr/>
          <p:nvPr/>
        </p:nvSpPr>
        <p:spPr>
          <a:xfrm>
            <a:off x="1247339" y="2861731"/>
            <a:ext cx="366823" cy="366823"/>
          </a:xfrm>
          <a:prstGeom prst="ellipse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思源黑体 CN Normal"/>
                <a:ea typeface="微软雅黑" panose="020B0503020204020204" pitchFamily="34" charset="-122"/>
              </a:rPr>
              <a:t>23</a:t>
            </a:r>
          </a:p>
        </p:txBody>
      </p:sp>
      <p:sp>
        <p:nvSpPr>
          <p:cNvPr id="27" name="TextBox 24"/>
          <p:cNvSpPr txBox="1"/>
          <p:nvPr/>
        </p:nvSpPr>
        <p:spPr>
          <a:xfrm>
            <a:off x="1707427" y="2455590"/>
            <a:ext cx="923693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/>
                <a:ea typeface="微软雅黑" panose="020B0503020204020204" pitchFamily="34" charset="-122"/>
                <a:cs typeface="Open Sans" panose="020B0606030504020204" pitchFamily="34" charset="0"/>
              </a:rPr>
              <a:t>优点：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 算法逻辑简单</a:t>
            </a:r>
            <a:r>
              <a:rPr lang="en-US" altLang="zh-CN" dirty="0"/>
              <a:t>,</a:t>
            </a:r>
            <a:r>
              <a:rPr lang="zh-CN" altLang="en-US" dirty="0"/>
              <a:t>易于实现</a:t>
            </a:r>
          </a:p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）分类过程中时空开销小</a:t>
            </a:r>
          </a:p>
        </p:txBody>
      </p:sp>
      <p:sp>
        <p:nvSpPr>
          <p:cNvPr id="28" name="Oval 23"/>
          <p:cNvSpPr/>
          <p:nvPr/>
        </p:nvSpPr>
        <p:spPr>
          <a:xfrm>
            <a:off x="1247339" y="4145081"/>
            <a:ext cx="366823" cy="366823"/>
          </a:xfrm>
          <a:prstGeom prst="ellipse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bg1"/>
                </a:solidFill>
                <a:latin typeface="思源黑体 CN Normal"/>
                <a:ea typeface="微软雅黑" panose="020B0503020204020204" pitchFamily="34" charset="-122"/>
              </a:rPr>
              <a:t>24</a:t>
            </a:r>
          </a:p>
        </p:txBody>
      </p:sp>
      <p:sp>
        <p:nvSpPr>
          <p:cNvPr id="29" name="TextBox 24"/>
          <p:cNvSpPr txBox="1"/>
          <p:nvPr/>
        </p:nvSpPr>
        <p:spPr>
          <a:xfrm>
            <a:off x="1707725" y="3712934"/>
            <a:ext cx="9236936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/>
                <a:ea typeface="微软雅黑" panose="020B0503020204020204" pitchFamily="34" charset="-122"/>
                <a:cs typeface="Open Sans" panose="020B0606030504020204" pitchFamily="34" charset="0"/>
              </a:rPr>
              <a:t>缺点：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lvl="0"/>
            <a:r>
              <a:rPr lang="zh-CN" altLang="en-US" dirty="0"/>
              <a:t>理论上，</a:t>
            </a:r>
            <a:r>
              <a:rPr lang="zh-CN" altLang="en-US" b="1" dirty="0"/>
              <a:t>朴素贝叶斯模型与其他分类方法相比具有最小的误差率。但是实际上并非总是如此，这是因为朴素贝叶斯模型假设属性之间相互独立，这个假设在实际应用中往往是不成立的，在属性个数比较多或者属性之间相关性较大时，分类效果不好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8" name="Oval 23"/>
          <p:cNvSpPr/>
          <p:nvPr/>
        </p:nvSpPr>
        <p:spPr>
          <a:xfrm>
            <a:off x="1247339" y="5306609"/>
            <a:ext cx="366823" cy="366823"/>
          </a:xfrm>
          <a:prstGeom prst="ellipse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bg1"/>
                </a:solidFill>
                <a:latin typeface="思源黑体 CN Normal"/>
                <a:ea typeface="微软雅黑" panose="020B0503020204020204" pitchFamily="34" charset="-122"/>
              </a:rPr>
              <a:t>25</a:t>
            </a:r>
          </a:p>
        </p:txBody>
      </p:sp>
      <p:sp>
        <p:nvSpPr>
          <p:cNvPr id="9" name="TextBox 24"/>
          <p:cNvSpPr txBox="1"/>
          <p:nvPr/>
        </p:nvSpPr>
        <p:spPr>
          <a:xfrm>
            <a:off x="1716952" y="5182242"/>
            <a:ext cx="923693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/>
            <a:r>
              <a:rPr lang="zh-CN" altLang="en-US" dirty="0"/>
              <a:t>而在属性相关性较小时，朴素贝叶斯性能最为良好。对于这一点，有半朴素贝叶斯之类的算法通过考虑部分关联性适度改进。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0" name="TextBox 7"/>
          <p:cNvSpPr txBox="1"/>
          <p:nvPr/>
        </p:nvSpPr>
        <p:spPr>
          <a:xfrm>
            <a:off x="539983" y="440281"/>
            <a:ext cx="10613749" cy="457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en-US" altLang="zh-CN" sz="2400" dirty="0" err="1">
                <a:solidFill>
                  <a:srgbClr val="4F4D50"/>
                </a:solidFill>
                <a:latin typeface="思源黑体 CN Normal"/>
                <a:ea typeface="方正黑体简体" panose="02010601030101010101" pitchFamily="2" charset="-122"/>
                <a:cs typeface="+mn-ea"/>
                <a:sym typeface="+mn-lt"/>
              </a:rPr>
              <a:t>总结</a:t>
            </a:r>
            <a:endParaRPr lang="en-US" altLang="zh-CN" sz="2400" dirty="0">
              <a:solidFill>
                <a:srgbClr val="4F4D50"/>
              </a:solidFill>
              <a:latin typeface="思源黑体 CN Normal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31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ldLvl="0" animBg="1"/>
      <p:bldP spid="25" grpId="0"/>
      <p:bldP spid="26" grpId="0" animBg="1"/>
      <p:bldP spid="27" grpId="0"/>
      <p:bldP spid="28" grpId="0" animBg="1"/>
      <p:bldP spid="29" grpId="0"/>
      <p:bldP spid="8" grpId="0" animBg="1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58"/>
          <p:cNvSpPr txBox="1"/>
          <p:nvPr/>
        </p:nvSpPr>
        <p:spPr>
          <a:xfrm>
            <a:off x="3045950" y="1842704"/>
            <a:ext cx="1427784" cy="264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hangingPunct="1"/>
            <a:r>
              <a:rPr lang="en-US" altLang="zh-CN" sz="16600" b="1">
                <a:gradFill flip="none" rotWithShape="1">
                  <a:gsLst>
                    <a:gs pos="16000">
                      <a:schemeClr val="tx1">
                        <a:lumMod val="50000"/>
                        <a:lumOff val="50000"/>
                      </a:schemeClr>
                    </a:gs>
                    <a:gs pos="92000">
                      <a:schemeClr val="tx1">
                        <a:lumMod val="65000"/>
                        <a:lumOff val="35000"/>
                        <a:alpha val="0"/>
                      </a:schemeClr>
                    </a:gs>
                  </a:gsLst>
                  <a:lin ang="0" scaled="0"/>
                  <a:tileRect/>
                </a:gradFill>
                <a:latin typeface="思源黑体 CN Normal"/>
                <a:ea typeface="微软雅黑" panose="020B0503020204020204" pitchFamily="34" charset="-122"/>
              </a:rPr>
              <a:t>T</a:t>
            </a:r>
            <a:endParaRPr lang="zh-CN" altLang="en-US" sz="16600" b="1">
              <a:gradFill flip="none" rotWithShape="1">
                <a:gsLst>
                  <a:gs pos="16000">
                    <a:schemeClr val="tx1">
                      <a:lumMod val="50000"/>
                      <a:lumOff val="50000"/>
                    </a:schemeClr>
                  </a:gs>
                  <a:gs pos="92000">
                    <a:schemeClr val="tx1">
                      <a:lumMod val="65000"/>
                      <a:lumOff val="35000"/>
                      <a:alpha val="0"/>
                    </a:schemeClr>
                  </a:gs>
                </a:gsLst>
                <a:lin ang="0" scaled="0"/>
                <a:tileRect/>
              </a:gradFill>
              <a:latin typeface="思源等宽 N"/>
              <a:ea typeface="微软雅黑" panose="020B0503020204020204" pitchFamily="34" charset="-122"/>
            </a:endParaRPr>
          </a:p>
        </p:txBody>
      </p:sp>
      <p:sp>
        <p:nvSpPr>
          <p:cNvPr id="5" name="文本框 58"/>
          <p:cNvSpPr txBox="1"/>
          <p:nvPr/>
        </p:nvSpPr>
        <p:spPr>
          <a:xfrm>
            <a:off x="3868817" y="1842704"/>
            <a:ext cx="1427784" cy="264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hangingPunct="1"/>
            <a:r>
              <a:rPr lang="en-US" altLang="zh-CN" sz="16600" b="1">
                <a:gradFill flip="none" rotWithShape="1">
                  <a:gsLst>
                    <a:gs pos="16000">
                      <a:schemeClr val="tx1">
                        <a:lumMod val="50000"/>
                        <a:lumOff val="50000"/>
                      </a:schemeClr>
                    </a:gs>
                    <a:gs pos="92000">
                      <a:schemeClr val="tx1">
                        <a:lumMod val="65000"/>
                        <a:lumOff val="35000"/>
                        <a:alpha val="0"/>
                      </a:schemeClr>
                    </a:gs>
                  </a:gsLst>
                  <a:lin ang="0" scaled="0"/>
                  <a:tileRect/>
                </a:gradFill>
                <a:latin typeface="思源黑体 CN Normal"/>
                <a:ea typeface="微软雅黑" panose="020B0503020204020204" pitchFamily="34" charset="-122"/>
              </a:rPr>
              <a:t>H</a:t>
            </a:r>
            <a:endParaRPr lang="zh-CN" altLang="en-US" sz="16600" b="1">
              <a:gradFill flip="none" rotWithShape="1">
                <a:gsLst>
                  <a:gs pos="16000">
                    <a:schemeClr val="tx1">
                      <a:lumMod val="50000"/>
                      <a:lumOff val="50000"/>
                    </a:schemeClr>
                  </a:gs>
                  <a:gs pos="92000">
                    <a:schemeClr val="tx1">
                      <a:lumMod val="65000"/>
                      <a:lumOff val="35000"/>
                      <a:alpha val="0"/>
                    </a:schemeClr>
                  </a:gs>
                </a:gsLst>
                <a:lin ang="0" scaled="0"/>
                <a:tileRect/>
              </a:gradFill>
              <a:latin typeface="思源等宽 N"/>
              <a:ea typeface="微软雅黑" panose="020B0503020204020204" pitchFamily="34" charset="-122"/>
            </a:endParaRPr>
          </a:p>
        </p:txBody>
      </p:sp>
      <p:sp>
        <p:nvSpPr>
          <p:cNvPr id="6" name="文本框 58"/>
          <p:cNvSpPr txBox="1"/>
          <p:nvPr/>
        </p:nvSpPr>
        <p:spPr>
          <a:xfrm>
            <a:off x="4691684" y="1842704"/>
            <a:ext cx="1427784" cy="264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hangingPunct="1"/>
            <a:r>
              <a:rPr lang="en-US" altLang="zh-CN" sz="16600" b="1">
                <a:gradFill flip="none" rotWithShape="1">
                  <a:gsLst>
                    <a:gs pos="16000">
                      <a:schemeClr val="tx1">
                        <a:lumMod val="50000"/>
                        <a:lumOff val="50000"/>
                      </a:schemeClr>
                    </a:gs>
                    <a:gs pos="92000">
                      <a:schemeClr val="tx1">
                        <a:lumMod val="65000"/>
                        <a:lumOff val="35000"/>
                        <a:alpha val="0"/>
                      </a:schemeClr>
                    </a:gs>
                  </a:gsLst>
                  <a:lin ang="0" scaled="0"/>
                  <a:tileRect/>
                </a:gradFill>
                <a:latin typeface="思源黑体 CN Normal"/>
                <a:ea typeface="微软雅黑" panose="020B0503020204020204" pitchFamily="34" charset="-122"/>
              </a:rPr>
              <a:t>A</a:t>
            </a:r>
            <a:endParaRPr lang="zh-CN" altLang="en-US" sz="16600" b="1">
              <a:gradFill flip="none" rotWithShape="1">
                <a:gsLst>
                  <a:gs pos="16000">
                    <a:schemeClr val="tx1">
                      <a:lumMod val="50000"/>
                      <a:lumOff val="50000"/>
                    </a:schemeClr>
                  </a:gs>
                  <a:gs pos="92000">
                    <a:schemeClr val="tx1">
                      <a:lumMod val="65000"/>
                      <a:lumOff val="35000"/>
                      <a:alpha val="0"/>
                    </a:schemeClr>
                  </a:gs>
                </a:gsLst>
                <a:lin ang="0" scaled="0"/>
                <a:tileRect/>
              </a:gradFill>
              <a:latin typeface="思源等宽 N"/>
              <a:ea typeface="微软雅黑" panose="020B0503020204020204" pitchFamily="34" charset="-122"/>
            </a:endParaRPr>
          </a:p>
        </p:txBody>
      </p:sp>
      <p:sp>
        <p:nvSpPr>
          <p:cNvPr id="7" name="文本框 58"/>
          <p:cNvSpPr txBox="1"/>
          <p:nvPr/>
        </p:nvSpPr>
        <p:spPr>
          <a:xfrm>
            <a:off x="5514551" y="1842704"/>
            <a:ext cx="1427784" cy="264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hangingPunct="1"/>
            <a:r>
              <a:rPr lang="en-US" altLang="zh-CN" sz="16600" b="1">
                <a:gradFill flip="none" rotWithShape="1">
                  <a:gsLst>
                    <a:gs pos="16000">
                      <a:schemeClr val="tx1">
                        <a:lumMod val="50000"/>
                        <a:lumOff val="50000"/>
                      </a:schemeClr>
                    </a:gs>
                    <a:gs pos="92000">
                      <a:schemeClr val="tx1">
                        <a:lumMod val="65000"/>
                        <a:lumOff val="35000"/>
                        <a:alpha val="0"/>
                      </a:schemeClr>
                    </a:gs>
                  </a:gsLst>
                  <a:lin ang="0" scaled="0"/>
                  <a:tileRect/>
                </a:gradFill>
                <a:latin typeface="思源黑体 CN Normal"/>
                <a:ea typeface="微软雅黑" panose="020B0503020204020204" pitchFamily="34" charset="-122"/>
              </a:rPr>
              <a:t>N</a:t>
            </a:r>
            <a:endParaRPr lang="zh-CN" altLang="en-US" sz="16600" b="1">
              <a:gradFill flip="none" rotWithShape="1">
                <a:gsLst>
                  <a:gs pos="16000">
                    <a:schemeClr val="tx1">
                      <a:lumMod val="50000"/>
                      <a:lumOff val="50000"/>
                    </a:schemeClr>
                  </a:gs>
                  <a:gs pos="92000">
                    <a:schemeClr val="tx1">
                      <a:lumMod val="65000"/>
                      <a:lumOff val="35000"/>
                      <a:alpha val="0"/>
                    </a:schemeClr>
                  </a:gs>
                </a:gsLst>
                <a:lin ang="0" scaled="0"/>
                <a:tileRect/>
              </a:gradFill>
              <a:latin typeface="思源等宽 N"/>
              <a:ea typeface="微软雅黑" panose="020B0503020204020204" pitchFamily="34" charset="-122"/>
            </a:endParaRPr>
          </a:p>
        </p:txBody>
      </p:sp>
      <p:sp>
        <p:nvSpPr>
          <p:cNvPr id="8" name="文本框 58"/>
          <p:cNvSpPr txBox="1"/>
          <p:nvPr/>
        </p:nvSpPr>
        <p:spPr>
          <a:xfrm>
            <a:off x="6337418" y="1842704"/>
            <a:ext cx="1427784" cy="264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hangingPunct="1"/>
            <a:r>
              <a:rPr lang="en-US" altLang="zh-CN" sz="16600" b="1">
                <a:gradFill flip="none" rotWithShape="1">
                  <a:gsLst>
                    <a:gs pos="16000">
                      <a:schemeClr val="tx1">
                        <a:lumMod val="50000"/>
                        <a:lumOff val="50000"/>
                      </a:schemeClr>
                    </a:gs>
                    <a:gs pos="92000">
                      <a:schemeClr val="tx1">
                        <a:lumMod val="65000"/>
                        <a:lumOff val="35000"/>
                        <a:alpha val="0"/>
                      </a:schemeClr>
                    </a:gs>
                  </a:gsLst>
                  <a:lin ang="0" scaled="0"/>
                  <a:tileRect/>
                </a:gradFill>
                <a:latin typeface="思源黑体 CN Normal"/>
                <a:ea typeface="微软雅黑" panose="020B0503020204020204" pitchFamily="34" charset="-122"/>
              </a:rPr>
              <a:t>K</a:t>
            </a:r>
            <a:endParaRPr lang="zh-CN" altLang="en-US" sz="16600" b="1">
              <a:gradFill flip="none" rotWithShape="1">
                <a:gsLst>
                  <a:gs pos="16000">
                    <a:schemeClr val="tx1">
                      <a:lumMod val="50000"/>
                      <a:lumOff val="50000"/>
                    </a:schemeClr>
                  </a:gs>
                  <a:gs pos="92000">
                    <a:schemeClr val="tx1">
                      <a:lumMod val="65000"/>
                      <a:lumOff val="35000"/>
                      <a:alpha val="0"/>
                    </a:schemeClr>
                  </a:gs>
                </a:gsLst>
                <a:lin ang="0" scaled="0"/>
                <a:tileRect/>
              </a:gradFill>
              <a:latin typeface="思源等宽 N"/>
              <a:ea typeface="微软雅黑" panose="020B0503020204020204" pitchFamily="34" charset="-122"/>
            </a:endParaRPr>
          </a:p>
        </p:txBody>
      </p:sp>
      <p:sp>
        <p:nvSpPr>
          <p:cNvPr id="9" name="文本框 58"/>
          <p:cNvSpPr txBox="1"/>
          <p:nvPr/>
        </p:nvSpPr>
        <p:spPr>
          <a:xfrm>
            <a:off x="7160284" y="1842704"/>
            <a:ext cx="1427784" cy="264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hangingPunct="1"/>
            <a:r>
              <a:rPr lang="en-US" altLang="zh-CN" sz="16600" b="1">
                <a:gradFill flip="none" rotWithShape="1">
                  <a:gsLst>
                    <a:gs pos="16000">
                      <a:schemeClr val="tx1">
                        <a:lumMod val="50000"/>
                        <a:lumOff val="50000"/>
                      </a:schemeClr>
                    </a:gs>
                    <a:gs pos="92000">
                      <a:schemeClr val="tx1">
                        <a:lumMod val="65000"/>
                        <a:lumOff val="35000"/>
                        <a:alpha val="0"/>
                      </a:schemeClr>
                    </a:gs>
                  </a:gsLst>
                  <a:lin ang="0" scaled="0"/>
                  <a:tileRect/>
                </a:gradFill>
                <a:latin typeface="思源黑体 CN Normal"/>
                <a:ea typeface="微软雅黑" panose="020B0503020204020204" pitchFamily="34" charset="-122"/>
              </a:rPr>
              <a:t>S</a:t>
            </a:r>
            <a:endParaRPr lang="zh-CN" altLang="en-US" sz="16600" b="1">
              <a:gradFill flip="none" rotWithShape="1">
                <a:gsLst>
                  <a:gs pos="16000">
                    <a:schemeClr val="tx1">
                      <a:lumMod val="50000"/>
                      <a:lumOff val="50000"/>
                    </a:schemeClr>
                  </a:gs>
                  <a:gs pos="92000">
                    <a:schemeClr val="tx1">
                      <a:lumMod val="65000"/>
                      <a:lumOff val="35000"/>
                      <a:alpha val="0"/>
                    </a:schemeClr>
                  </a:gs>
                </a:gsLst>
                <a:lin ang="0" scaled="0"/>
                <a:tileRect/>
              </a:gradFill>
              <a:latin typeface="思源等宽 N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547745" y="4068835"/>
            <a:ext cx="4915202" cy="953378"/>
            <a:chOff x="3629025" y="3688851"/>
            <a:chExt cx="4915202" cy="953378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3752849" y="4456681"/>
              <a:ext cx="160020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直接连接符 11"/>
            <p:cNvCxnSpPr/>
            <p:nvPr/>
          </p:nvCxnSpPr>
          <p:spPr>
            <a:xfrm>
              <a:off x="6832672" y="4456681"/>
              <a:ext cx="167886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3" name="圆角矩形 24"/>
            <p:cNvSpPr/>
            <p:nvPr/>
          </p:nvSpPr>
          <p:spPr>
            <a:xfrm>
              <a:off x="4591050" y="4271133"/>
              <a:ext cx="3079408" cy="371096"/>
            </a:xfrm>
            <a:prstGeom prst="roundRect">
              <a:avLst>
                <a:gd name="adj" fmla="val 50000"/>
              </a:avLst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等宽 N"/>
                </a:rPr>
                <a:t>李沅隆小组</a:t>
              </a:r>
            </a:p>
          </p:txBody>
        </p:sp>
        <p:sp>
          <p:nvSpPr>
            <p:cNvPr id="14" name="矩形: 圆角 13"/>
            <p:cNvSpPr/>
            <p:nvPr/>
          </p:nvSpPr>
          <p:spPr>
            <a:xfrm>
              <a:off x="3629025" y="3688851"/>
              <a:ext cx="4915202" cy="466725"/>
            </a:xfrm>
            <a:prstGeom prst="roundRect">
              <a:avLst>
                <a:gd name="adj" fmla="val 50000"/>
              </a:avLst>
            </a:prstGeom>
            <a:solidFill>
              <a:srgbClr val="465495"/>
            </a:solidFill>
            <a:ln w="0" cap="flat">
              <a:noFill/>
              <a:prstDash val="solid"/>
              <a:miter lim="8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  <a:normAutofit fontScale="92500" lnSpcReduction="10000"/>
            </a:bodyPr>
            <a:lstStyle/>
            <a:p>
              <a:endParaRPr/>
            </a:p>
          </p:txBody>
        </p:sp>
        <p:sp>
          <p:nvSpPr>
            <p:cNvPr id="15" name="文本框 59"/>
            <p:cNvSpPr txBox="1"/>
            <p:nvPr/>
          </p:nvSpPr>
          <p:spPr>
            <a:xfrm>
              <a:off x="3867150" y="3752937"/>
              <a:ext cx="453737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1600" spc="600">
                  <a:solidFill>
                    <a:schemeClr val="bg1"/>
                  </a:solidFill>
                  <a:latin typeface="思源等宽 N"/>
                  <a:ea typeface="思源等宽 N" panose="020B0400000000000000" pitchFamily="34" charset="-122"/>
                </a:rPr>
                <a:t>感谢观看</a:t>
              </a: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1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22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 prLst="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1"/>
      <p:bldP spid="6" grpId="2"/>
      <p:bldP spid="7" grpId="3"/>
      <p:bldP spid="8" grpId="4"/>
      <p:bldP spid="9" grpId="5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4757455" y="1566626"/>
            <a:ext cx="2994091" cy="557320"/>
            <a:chOff x="4132262" y="2102111"/>
            <a:chExt cx="4125473" cy="767916"/>
          </a:xfrm>
        </p:grpSpPr>
        <p:sp>
          <p:nvSpPr>
            <p:cNvPr id="13" name="Freeform 18"/>
            <p:cNvSpPr/>
            <p:nvPr/>
          </p:nvSpPr>
          <p:spPr>
            <a:xfrm>
              <a:off x="4132262" y="2102111"/>
              <a:ext cx="4125473" cy="767916"/>
            </a:xfrm>
            <a:custGeom>
              <a:avLst/>
              <a:gdLst>
                <a:gd name="T0" fmla="*/ 38 w 8316"/>
                <a:gd name="T1" fmla="*/ 0 h 891"/>
                <a:gd name="T2" fmla="*/ 8277 w 8316"/>
                <a:gd name="T3" fmla="*/ 0 h 891"/>
                <a:gd name="T4" fmla="*/ 8316 w 8316"/>
                <a:gd name="T5" fmla="*/ 39 h 891"/>
                <a:gd name="T6" fmla="*/ 8316 w 8316"/>
                <a:gd name="T7" fmla="*/ 852 h 891"/>
                <a:gd name="T8" fmla="*/ 8277 w 8316"/>
                <a:gd name="T9" fmla="*/ 891 h 891"/>
                <a:gd name="T10" fmla="*/ 38 w 8316"/>
                <a:gd name="T11" fmla="*/ 891 h 891"/>
                <a:gd name="T12" fmla="*/ 0 w 8316"/>
                <a:gd name="T13" fmla="*/ 852 h 891"/>
                <a:gd name="T14" fmla="*/ 0 w 8316"/>
                <a:gd name="T15" fmla="*/ 39 h 891"/>
                <a:gd name="T16" fmla="*/ 38 w 8316"/>
                <a:gd name="T17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16" h="891">
                  <a:moveTo>
                    <a:pt x="38" y="0"/>
                  </a:moveTo>
                  <a:lnTo>
                    <a:pt x="8277" y="0"/>
                  </a:lnTo>
                  <a:cubicBezTo>
                    <a:pt x="8299" y="0"/>
                    <a:pt x="8316" y="18"/>
                    <a:pt x="8316" y="39"/>
                  </a:cubicBezTo>
                  <a:lnTo>
                    <a:pt x="8316" y="852"/>
                  </a:lnTo>
                  <a:cubicBezTo>
                    <a:pt x="8316" y="874"/>
                    <a:pt x="8299" y="891"/>
                    <a:pt x="8277" y="891"/>
                  </a:cubicBezTo>
                  <a:lnTo>
                    <a:pt x="38" y="891"/>
                  </a:lnTo>
                  <a:cubicBezTo>
                    <a:pt x="17" y="891"/>
                    <a:pt x="0" y="874"/>
                    <a:pt x="0" y="852"/>
                  </a:cubicBezTo>
                  <a:lnTo>
                    <a:pt x="0" y="39"/>
                  </a:lnTo>
                  <a:cubicBezTo>
                    <a:pt x="0" y="18"/>
                    <a:pt x="17" y="0"/>
                    <a:pt x="38" y="0"/>
                  </a:cubicBezTo>
                  <a:close/>
                </a:path>
              </a:pathLst>
            </a:custGeom>
            <a:solidFill>
              <a:srgbClr val="FFFFFF"/>
            </a:solidFill>
            <a:ln w="15875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/>
            </a:p>
          </p:txBody>
        </p:sp>
        <p:sp>
          <p:nvSpPr>
            <p:cNvPr id="14" name="TextBox 50"/>
            <p:cNvSpPr txBox="1"/>
            <p:nvPr/>
          </p:nvSpPr>
          <p:spPr>
            <a:xfrm>
              <a:off x="5171653" y="2169536"/>
              <a:ext cx="1950752" cy="6361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zh-CN" alt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Normal"/>
                  <a:ea typeface="微软雅黑" panose="020B0503020204020204" pitchFamily="34" charset="-122"/>
                </a:rPr>
                <a:t>小组介绍</a:t>
              </a:r>
              <a:endPara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Normal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757454" y="2375663"/>
            <a:ext cx="2994092" cy="558623"/>
            <a:chOff x="4132261" y="3239091"/>
            <a:chExt cx="4125474" cy="769711"/>
          </a:xfrm>
        </p:grpSpPr>
        <p:sp>
          <p:nvSpPr>
            <p:cNvPr id="16" name="Freeform 20"/>
            <p:cNvSpPr/>
            <p:nvPr/>
          </p:nvSpPr>
          <p:spPr>
            <a:xfrm>
              <a:off x="4132261" y="3239091"/>
              <a:ext cx="4125474" cy="769711"/>
            </a:xfrm>
            <a:custGeom>
              <a:avLst/>
              <a:gdLst>
                <a:gd name="T0" fmla="*/ 38 w 8316"/>
                <a:gd name="T1" fmla="*/ 0 h 891"/>
                <a:gd name="T2" fmla="*/ 8277 w 8316"/>
                <a:gd name="T3" fmla="*/ 0 h 891"/>
                <a:gd name="T4" fmla="*/ 8316 w 8316"/>
                <a:gd name="T5" fmla="*/ 39 h 891"/>
                <a:gd name="T6" fmla="*/ 8316 w 8316"/>
                <a:gd name="T7" fmla="*/ 852 h 891"/>
                <a:gd name="T8" fmla="*/ 8277 w 8316"/>
                <a:gd name="T9" fmla="*/ 891 h 891"/>
                <a:gd name="T10" fmla="*/ 38 w 8316"/>
                <a:gd name="T11" fmla="*/ 891 h 891"/>
                <a:gd name="T12" fmla="*/ 0 w 8316"/>
                <a:gd name="T13" fmla="*/ 852 h 891"/>
                <a:gd name="T14" fmla="*/ 0 w 8316"/>
                <a:gd name="T15" fmla="*/ 39 h 891"/>
                <a:gd name="T16" fmla="*/ 38 w 8316"/>
                <a:gd name="T17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16" h="891">
                  <a:moveTo>
                    <a:pt x="38" y="0"/>
                  </a:moveTo>
                  <a:lnTo>
                    <a:pt x="8277" y="0"/>
                  </a:lnTo>
                  <a:cubicBezTo>
                    <a:pt x="8299" y="0"/>
                    <a:pt x="8316" y="18"/>
                    <a:pt x="8316" y="39"/>
                  </a:cubicBezTo>
                  <a:lnTo>
                    <a:pt x="8316" y="852"/>
                  </a:lnTo>
                  <a:cubicBezTo>
                    <a:pt x="8316" y="873"/>
                    <a:pt x="8299" y="891"/>
                    <a:pt x="8277" y="891"/>
                  </a:cubicBezTo>
                  <a:lnTo>
                    <a:pt x="38" y="891"/>
                  </a:lnTo>
                  <a:cubicBezTo>
                    <a:pt x="17" y="891"/>
                    <a:pt x="0" y="873"/>
                    <a:pt x="0" y="852"/>
                  </a:cubicBezTo>
                  <a:lnTo>
                    <a:pt x="0" y="39"/>
                  </a:lnTo>
                  <a:cubicBezTo>
                    <a:pt x="0" y="18"/>
                    <a:pt x="17" y="0"/>
                    <a:pt x="38" y="0"/>
                  </a:cubicBezTo>
                  <a:close/>
                </a:path>
              </a:pathLst>
            </a:custGeom>
            <a:solidFill>
              <a:srgbClr val="FFFFFF"/>
            </a:solidFill>
            <a:ln w="15875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dirty="0"/>
            </a:p>
          </p:txBody>
        </p:sp>
        <p:sp>
          <p:nvSpPr>
            <p:cNvPr id="17" name="TextBox 52"/>
            <p:cNvSpPr txBox="1"/>
            <p:nvPr/>
          </p:nvSpPr>
          <p:spPr>
            <a:xfrm>
              <a:off x="5171649" y="3307130"/>
              <a:ext cx="1950752" cy="63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3000">
                  <a:solidFill>
                    <a:schemeClr val="accent1"/>
                  </a:solidFill>
                  <a:latin typeface="+mn-ea"/>
                  <a:ea typeface="+mn-ea"/>
                </a:defRPr>
              </a:lvl1pPr>
            </a:lstStyle>
            <a:p>
              <a:pPr lvl="0" algn="ctr"/>
              <a:r>
                <a:rPr lang="zh-CN" alt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Normal"/>
                  <a:ea typeface="微软雅黑" panose="020B0503020204020204" pitchFamily="34" charset="-122"/>
                </a:rPr>
                <a:t>项目简介</a:t>
              </a:r>
              <a:endPara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Normal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757455" y="3212294"/>
            <a:ext cx="2994091" cy="557320"/>
            <a:chOff x="4132262" y="4378854"/>
            <a:chExt cx="4125473" cy="767916"/>
          </a:xfrm>
        </p:grpSpPr>
        <p:sp>
          <p:nvSpPr>
            <p:cNvPr id="19" name="Freeform 22"/>
            <p:cNvSpPr/>
            <p:nvPr/>
          </p:nvSpPr>
          <p:spPr>
            <a:xfrm>
              <a:off x="4132262" y="4378854"/>
              <a:ext cx="4125473" cy="767916"/>
            </a:xfrm>
            <a:custGeom>
              <a:avLst/>
              <a:gdLst>
                <a:gd name="T0" fmla="*/ 38 w 8316"/>
                <a:gd name="T1" fmla="*/ 0 h 891"/>
                <a:gd name="T2" fmla="*/ 8277 w 8316"/>
                <a:gd name="T3" fmla="*/ 0 h 891"/>
                <a:gd name="T4" fmla="*/ 8316 w 8316"/>
                <a:gd name="T5" fmla="*/ 39 h 891"/>
                <a:gd name="T6" fmla="*/ 8316 w 8316"/>
                <a:gd name="T7" fmla="*/ 852 h 891"/>
                <a:gd name="T8" fmla="*/ 8277 w 8316"/>
                <a:gd name="T9" fmla="*/ 891 h 891"/>
                <a:gd name="T10" fmla="*/ 38 w 8316"/>
                <a:gd name="T11" fmla="*/ 891 h 891"/>
                <a:gd name="T12" fmla="*/ 0 w 8316"/>
                <a:gd name="T13" fmla="*/ 852 h 891"/>
                <a:gd name="T14" fmla="*/ 0 w 8316"/>
                <a:gd name="T15" fmla="*/ 39 h 891"/>
                <a:gd name="T16" fmla="*/ 38 w 8316"/>
                <a:gd name="T17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16" h="891">
                  <a:moveTo>
                    <a:pt x="38" y="0"/>
                  </a:moveTo>
                  <a:lnTo>
                    <a:pt x="8277" y="0"/>
                  </a:lnTo>
                  <a:cubicBezTo>
                    <a:pt x="8299" y="0"/>
                    <a:pt x="8316" y="17"/>
                    <a:pt x="8316" y="39"/>
                  </a:cubicBezTo>
                  <a:lnTo>
                    <a:pt x="8316" y="852"/>
                  </a:lnTo>
                  <a:cubicBezTo>
                    <a:pt x="8316" y="873"/>
                    <a:pt x="8299" y="891"/>
                    <a:pt x="8277" y="891"/>
                  </a:cubicBezTo>
                  <a:lnTo>
                    <a:pt x="38" y="891"/>
                  </a:lnTo>
                  <a:cubicBezTo>
                    <a:pt x="17" y="891"/>
                    <a:pt x="0" y="873"/>
                    <a:pt x="0" y="852"/>
                  </a:cubicBezTo>
                  <a:lnTo>
                    <a:pt x="0" y="39"/>
                  </a:lnTo>
                  <a:cubicBezTo>
                    <a:pt x="0" y="17"/>
                    <a:pt x="17" y="0"/>
                    <a:pt x="38" y="0"/>
                  </a:cubicBezTo>
                  <a:close/>
                </a:path>
              </a:pathLst>
            </a:custGeom>
            <a:solidFill>
              <a:srgbClr val="FFFFFF"/>
            </a:solidFill>
            <a:ln w="15875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/>
            </a:p>
          </p:txBody>
        </p:sp>
        <p:sp>
          <p:nvSpPr>
            <p:cNvPr id="20" name="TextBox 54"/>
            <p:cNvSpPr txBox="1"/>
            <p:nvPr/>
          </p:nvSpPr>
          <p:spPr>
            <a:xfrm>
              <a:off x="4535529" y="4457729"/>
              <a:ext cx="3222982" cy="6361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3000">
                  <a:solidFill>
                    <a:schemeClr val="accent1"/>
                  </a:solidFill>
                  <a:latin typeface="+mn-ea"/>
                  <a:ea typeface="+mn-ea"/>
                </a:defRPr>
              </a:lvl1pPr>
            </a:lstStyle>
            <a:p>
              <a:pPr lvl="0" algn="ctr"/>
              <a:r>
                <a:rPr lang="zh-CN" alt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Normal"/>
                  <a:ea typeface="微软雅黑" panose="020B0503020204020204" pitchFamily="34" charset="-122"/>
                </a:rPr>
                <a:t>朴素贝叶斯算法</a:t>
              </a:r>
              <a:endPara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Normal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757454" y="4012121"/>
            <a:ext cx="2994091" cy="557320"/>
            <a:chOff x="4132262" y="5516822"/>
            <a:chExt cx="4125473" cy="767916"/>
          </a:xfrm>
        </p:grpSpPr>
        <p:sp>
          <p:nvSpPr>
            <p:cNvPr id="22" name="Freeform 24"/>
            <p:cNvSpPr/>
            <p:nvPr/>
          </p:nvSpPr>
          <p:spPr>
            <a:xfrm>
              <a:off x="4132262" y="5516822"/>
              <a:ext cx="4125473" cy="767916"/>
            </a:xfrm>
            <a:custGeom>
              <a:avLst/>
              <a:gdLst>
                <a:gd name="T0" fmla="*/ 38 w 8316"/>
                <a:gd name="T1" fmla="*/ 0 h 891"/>
                <a:gd name="T2" fmla="*/ 8277 w 8316"/>
                <a:gd name="T3" fmla="*/ 0 h 891"/>
                <a:gd name="T4" fmla="*/ 8316 w 8316"/>
                <a:gd name="T5" fmla="*/ 39 h 891"/>
                <a:gd name="T6" fmla="*/ 8316 w 8316"/>
                <a:gd name="T7" fmla="*/ 852 h 891"/>
                <a:gd name="T8" fmla="*/ 8277 w 8316"/>
                <a:gd name="T9" fmla="*/ 891 h 891"/>
                <a:gd name="T10" fmla="*/ 38 w 8316"/>
                <a:gd name="T11" fmla="*/ 891 h 891"/>
                <a:gd name="T12" fmla="*/ 0 w 8316"/>
                <a:gd name="T13" fmla="*/ 852 h 891"/>
                <a:gd name="T14" fmla="*/ 0 w 8316"/>
                <a:gd name="T15" fmla="*/ 39 h 891"/>
                <a:gd name="T16" fmla="*/ 38 w 8316"/>
                <a:gd name="T17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16" h="891">
                  <a:moveTo>
                    <a:pt x="38" y="0"/>
                  </a:moveTo>
                  <a:lnTo>
                    <a:pt x="8277" y="0"/>
                  </a:lnTo>
                  <a:cubicBezTo>
                    <a:pt x="8299" y="0"/>
                    <a:pt x="8316" y="18"/>
                    <a:pt x="8316" y="39"/>
                  </a:cubicBezTo>
                  <a:lnTo>
                    <a:pt x="8316" y="852"/>
                  </a:lnTo>
                  <a:cubicBezTo>
                    <a:pt x="8316" y="874"/>
                    <a:pt x="8299" y="891"/>
                    <a:pt x="8277" y="891"/>
                  </a:cubicBezTo>
                  <a:lnTo>
                    <a:pt x="38" y="891"/>
                  </a:lnTo>
                  <a:cubicBezTo>
                    <a:pt x="17" y="891"/>
                    <a:pt x="0" y="874"/>
                    <a:pt x="0" y="852"/>
                  </a:cubicBezTo>
                  <a:lnTo>
                    <a:pt x="0" y="39"/>
                  </a:lnTo>
                  <a:cubicBezTo>
                    <a:pt x="0" y="18"/>
                    <a:pt x="17" y="0"/>
                    <a:pt x="38" y="0"/>
                  </a:cubicBezTo>
                  <a:close/>
                </a:path>
              </a:pathLst>
            </a:custGeom>
            <a:solidFill>
              <a:srgbClr val="FFFFFF"/>
            </a:solidFill>
            <a:ln w="15875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/>
            </a:p>
          </p:txBody>
        </p:sp>
        <p:sp>
          <p:nvSpPr>
            <p:cNvPr id="23" name="TextBox 65"/>
            <p:cNvSpPr txBox="1"/>
            <p:nvPr/>
          </p:nvSpPr>
          <p:spPr>
            <a:xfrm>
              <a:off x="5595720" y="5578584"/>
              <a:ext cx="1102599" cy="6361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3000">
                  <a:solidFill>
                    <a:schemeClr val="accent1"/>
                  </a:solidFill>
                  <a:latin typeface="+mn-ea"/>
                  <a:ea typeface="+mn-ea"/>
                </a:defRPr>
              </a:lvl1pPr>
            </a:lstStyle>
            <a:p>
              <a:pPr lvl="0" algn="ctr"/>
              <a:r>
                <a:rPr lang="zh-CN" alt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Normal"/>
                  <a:ea typeface="微软雅黑" panose="020B0503020204020204" pitchFamily="34" charset="-122"/>
                </a:rPr>
                <a:t>总结</a:t>
              </a:r>
              <a:endPara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Normal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901074" y="1566626"/>
            <a:ext cx="557320" cy="557320"/>
            <a:chOff x="3275881" y="2102111"/>
            <a:chExt cx="767916" cy="767916"/>
          </a:xfrm>
          <a:solidFill>
            <a:srgbClr val="465495"/>
          </a:solidFill>
        </p:grpSpPr>
        <p:sp>
          <p:nvSpPr>
            <p:cNvPr id="25" name="Freeform 17"/>
            <p:cNvSpPr/>
            <p:nvPr/>
          </p:nvSpPr>
          <p:spPr>
            <a:xfrm>
              <a:off x="3275881" y="2102111"/>
              <a:ext cx="767916" cy="767916"/>
            </a:xfrm>
            <a:custGeom>
              <a:avLst/>
              <a:gdLst>
                <a:gd name="T0" fmla="*/ 39 w 891"/>
                <a:gd name="T1" fmla="*/ 0 h 891"/>
                <a:gd name="T2" fmla="*/ 852 w 891"/>
                <a:gd name="T3" fmla="*/ 0 h 891"/>
                <a:gd name="T4" fmla="*/ 891 w 891"/>
                <a:gd name="T5" fmla="*/ 39 h 891"/>
                <a:gd name="T6" fmla="*/ 891 w 891"/>
                <a:gd name="T7" fmla="*/ 852 h 891"/>
                <a:gd name="T8" fmla="*/ 852 w 891"/>
                <a:gd name="T9" fmla="*/ 891 h 891"/>
                <a:gd name="T10" fmla="*/ 39 w 891"/>
                <a:gd name="T11" fmla="*/ 891 h 891"/>
                <a:gd name="T12" fmla="*/ 0 w 891"/>
                <a:gd name="T13" fmla="*/ 852 h 891"/>
                <a:gd name="T14" fmla="*/ 0 w 891"/>
                <a:gd name="T15" fmla="*/ 39 h 891"/>
                <a:gd name="T16" fmla="*/ 39 w 891"/>
                <a:gd name="T17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1" h="891">
                  <a:moveTo>
                    <a:pt x="39" y="0"/>
                  </a:moveTo>
                  <a:lnTo>
                    <a:pt x="852" y="0"/>
                  </a:lnTo>
                  <a:cubicBezTo>
                    <a:pt x="873" y="0"/>
                    <a:pt x="891" y="18"/>
                    <a:pt x="891" y="39"/>
                  </a:cubicBezTo>
                  <a:lnTo>
                    <a:pt x="891" y="852"/>
                  </a:lnTo>
                  <a:cubicBezTo>
                    <a:pt x="891" y="874"/>
                    <a:pt x="873" y="891"/>
                    <a:pt x="852" y="891"/>
                  </a:cubicBezTo>
                  <a:lnTo>
                    <a:pt x="39" y="891"/>
                  </a:lnTo>
                  <a:cubicBezTo>
                    <a:pt x="18" y="891"/>
                    <a:pt x="0" y="874"/>
                    <a:pt x="0" y="852"/>
                  </a:cubicBezTo>
                  <a:lnTo>
                    <a:pt x="0" y="39"/>
                  </a:lnTo>
                  <a:cubicBezTo>
                    <a:pt x="0" y="18"/>
                    <a:pt x="18" y="0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391257" y="2198806"/>
              <a:ext cx="537165" cy="63611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>
                  <a:solidFill>
                    <a:schemeClr val="bg1"/>
                  </a:solidFill>
                  <a:latin typeface="思源黑体 CN Normal"/>
                  <a:ea typeface="微软雅黑" panose="020B0503020204020204" pitchFamily="34" charset="-122"/>
                </a:rPr>
                <a:t>1</a:t>
              </a:r>
              <a:endParaRPr lang="zh-CN" altLang="en-US" sz="2400">
                <a:solidFill>
                  <a:schemeClr val="bg1"/>
                </a:solidFill>
                <a:latin typeface="思源等宽 N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901074" y="2375663"/>
            <a:ext cx="557320" cy="558623"/>
            <a:chOff x="3275881" y="3239091"/>
            <a:chExt cx="767916" cy="769711"/>
          </a:xfrm>
          <a:solidFill>
            <a:srgbClr val="465495"/>
          </a:solidFill>
        </p:grpSpPr>
        <p:sp>
          <p:nvSpPr>
            <p:cNvPr id="30" name="Freeform 19"/>
            <p:cNvSpPr/>
            <p:nvPr/>
          </p:nvSpPr>
          <p:spPr>
            <a:xfrm>
              <a:off x="3275881" y="3239091"/>
              <a:ext cx="767916" cy="769711"/>
            </a:xfrm>
            <a:custGeom>
              <a:avLst/>
              <a:gdLst>
                <a:gd name="T0" fmla="*/ 39 w 891"/>
                <a:gd name="T1" fmla="*/ 0 h 891"/>
                <a:gd name="T2" fmla="*/ 852 w 891"/>
                <a:gd name="T3" fmla="*/ 0 h 891"/>
                <a:gd name="T4" fmla="*/ 891 w 891"/>
                <a:gd name="T5" fmla="*/ 39 h 891"/>
                <a:gd name="T6" fmla="*/ 891 w 891"/>
                <a:gd name="T7" fmla="*/ 852 h 891"/>
                <a:gd name="T8" fmla="*/ 852 w 891"/>
                <a:gd name="T9" fmla="*/ 891 h 891"/>
                <a:gd name="T10" fmla="*/ 39 w 891"/>
                <a:gd name="T11" fmla="*/ 891 h 891"/>
                <a:gd name="T12" fmla="*/ 0 w 891"/>
                <a:gd name="T13" fmla="*/ 852 h 891"/>
                <a:gd name="T14" fmla="*/ 0 w 891"/>
                <a:gd name="T15" fmla="*/ 39 h 891"/>
                <a:gd name="T16" fmla="*/ 39 w 891"/>
                <a:gd name="T17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1" h="891">
                  <a:moveTo>
                    <a:pt x="39" y="0"/>
                  </a:moveTo>
                  <a:lnTo>
                    <a:pt x="852" y="0"/>
                  </a:lnTo>
                  <a:cubicBezTo>
                    <a:pt x="873" y="0"/>
                    <a:pt x="891" y="18"/>
                    <a:pt x="891" y="39"/>
                  </a:cubicBezTo>
                  <a:lnTo>
                    <a:pt x="891" y="852"/>
                  </a:lnTo>
                  <a:cubicBezTo>
                    <a:pt x="891" y="873"/>
                    <a:pt x="873" y="891"/>
                    <a:pt x="852" y="891"/>
                  </a:cubicBezTo>
                  <a:lnTo>
                    <a:pt x="39" y="891"/>
                  </a:lnTo>
                  <a:cubicBezTo>
                    <a:pt x="18" y="891"/>
                    <a:pt x="0" y="873"/>
                    <a:pt x="0" y="852"/>
                  </a:cubicBezTo>
                  <a:lnTo>
                    <a:pt x="0" y="39"/>
                  </a:lnTo>
                  <a:cubicBezTo>
                    <a:pt x="0" y="18"/>
                    <a:pt x="18" y="0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3391257" y="3338210"/>
              <a:ext cx="537165" cy="63611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>
                  <a:solidFill>
                    <a:schemeClr val="bg1"/>
                  </a:solidFill>
                  <a:latin typeface="思源黑体 CN Normal"/>
                  <a:ea typeface="微软雅黑" panose="020B0503020204020204" pitchFamily="34" charset="-122"/>
                </a:rPr>
                <a:t>2</a:t>
              </a:r>
              <a:endParaRPr lang="zh-CN" altLang="en-US" sz="2400">
                <a:solidFill>
                  <a:schemeClr val="bg1"/>
                </a:solidFill>
                <a:latin typeface="思源等宽 N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901074" y="3212294"/>
            <a:ext cx="557320" cy="557320"/>
            <a:chOff x="3275881" y="4378854"/>
            <a:chExt cx="767916" cy="767916"/>
          </a:xfrm>
          <a:solidFill>
            <a:srgbClr val="465495"/>
          </a:solidFill>
        </p:grpSpPr>
        <p:sp>
          <p:nvSpPr>
            <p:cNvPr id="36" name="Freeform 21"/>
            <p:cNvSpPr/>
            <p:nvPr/>
          </p:nvSpPr>
          <p:spPr>
            <a:xfrm>
              <a:off x="3275881" y="4378854"/>
              <a:ext cx="767916" cy="767916"/>
            </a:xfrm>
            <a:custGeom>
              <a:avLst/>
              <a:gdLst>
                <a:gd name="T0" fmla="*/ 39 w 891"/>
                <a:gd name="T1" fmla="*/ 0 h 891"/>
                <a:gd name="T2" fmla="*/ 852 w 891"/>
                <a:gd name="T3" fmla="*/ 0 h 891"/>
                <a:gd name="T4" fmla="*/ 891 w 891"/>
                <a:gd name="T5" fmla="*/ 39 h 891"/>
                <a:gd name="T6" fmla="*/ 891 w 891"/>
                <a:gd name="T7" fmla="*/ 852 h 891"/>
                <a:gd name="T8" fmla="*/ 852 w 891"/>
                <a:gd name="T9" fmla="*/ 891 h 891"/>
                <a:gd name="T10" fmla="*/ 39 w 891"/>
                <a:gd name="T11" fmla="*/ 891 h 891"/>
                <a:gd name="T12" fmla="*/ 0 w 891"/>
                <a:gd name="T13" fmla="*/ 852 h 891"/>
                <a:gd name="T14" fmla="*/ 0 w 891"/>
                <a:gd name="T15" fmla="*/ 39 h 891"/>
                <a:gd name="T16" fmla="*/ 39 w 891"/>
                <a:gd name="T17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1" h="891">
                  <a:moveTo>
                    <a:pt x="39" y="0"/>
                  </a:moveTo>
                  <a:lnTo>
                    <a:pt x="852" y="0"/>
                  </a:lnTo>
                  <a:cubicBezTo>
                    <a:pt x="873" y="0"/>
                    <a:pt x="891" y="17"/>
                    <a:pt x="891" y="39"/>
                  </a:cubicBezTo>
                  <a:lnTo>
                    <a:pt x="891" y="852"/>
                  </a:lnTo>
                  <a:cubicBezTo>
                    <a:pt x="891" y="873"/>
                    <a:pt x="873" y="891"/>
                    <a:pt x="852" y="891"/>
                  </a:cubicBezTo>
                  <a:lnTo>
                    <a:pt x="39" y="891"/>
                  </a:lnTo>
                  <a:cubicBezTo>
                    <a:pt x="18" y="891"/>
                    <a:pt x="0" y="873"/>
                    <a:pt x="0" y="852"/>
                  </a:cubicBezTo>
                  <a:lnTo>
                    <a:pt x="0" y="39"/>
                  </a:lnTo>
                  <a:cubicBezTo>
                    <a:pt x="0" y="17"/>
                    <a:pt x="18" y="0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3391257" y="4475459"/>
              <a:ext cx="537165" cy="63611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>
                  <a:solidFill>
                    <a:schemeClr val="bg1"/>
                  </a:solidFill>
                  <a:latin typeface="思源黑体 CN Normal"/>
                  <a:ea typeface="微软雅黑" panose="020B0503020204020204" pitchFamily="34" charset="-122"/>
                </a:rPr>
                <a:t>3</a:t>
              </a:r>
              <a:endParaRPr lang="zh-CN" altLang="en-US" sz="2400">
                <a:solidFill>
                  <a:schemeClr val="bg1"/>
                </a:solidFill>
                <a:latin typeface="思源等宽 N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901073" y="4012121"/>
            <a:ext cx="557320" cy="557320"/>
            <a:chOff x="3275881" y="5516822"/>
            <a:chExt cx="767916" cy="767916"/>
          </a:xfrm>
          <a:solidFill>
            <a:srgbClr val="465495"/>
          </a:solidFill>
        </p:grpSpPr>
        <p:sp>
          <p:nvSpPr>
            <p:cNvPr id="42" name="Freeform 23"/>
            <p:cNvSpPr/>
            <p:nvPr/>
          </p:nvSpPr>
          <p:spPr>
            <a:xfrm>
              <a:off x="3275881" y="5516822"/>
              <a:ext cx="767916" cy="767916"/>
            </a:xfrm>
            <a:custGeom>
              <a:avLst/>
              <a:gdLst>
                <a:gd name="T0" fmla="*/ 39 w 891"/>
                <a:gd name="T1" fmla="*/ 0 h 891"/>
                <a:gd name="T2" fmla="*/ 852 w 891"/>
                <a:gd name="T3" fmla="*/ 0 h 891"/>
                <a:gd name="T4" fmla="*/ 891 w 891"/>
                <a:gd name="T5" fmla="*/ 39 h 891"/>
                <a:gd name="T6" fmla="*/ 891 w 891"/>
                <a:gd name="T7" fmla="*/ 852 h 891"/>
                <a:gd name="T8" fmla="*/ 852 w 891"/>
                <a:gd name="T9" fmla="*/ 891 h 891"/>
                <a:gd name="T10" fmla="*/ 39 w 891"/>
                <a:gd name="T11" fmla="*/ 891 h 891"/>
                <a:gd name="T12" fmla="*/ 0 w 891"/>
                <a:gd name="T13" fmla="*/ 852 h 891"/>
                <a:gd name="T14" fmla="*/ 0 w 891"/>
                <a:gd name="T15" fmla="*/ 39 h 891"/>
                <a:gd name="T16" fmla="*/ 39 w 891"/>
                <a:gd name="T17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1" h="891">
                  <a:moveTo>
                    <a:pt x="39" y="0"/>
                  </a:moveTo>
                  <a:lnTo>
                    <a:pt x="852" y="0"/>
                  </a:lnTo>
                  <a:cubicBezTo>
                    <a:pt x="873" y="0"/>
                    <a:pt x="891" y="18"/>
                    <a:pt x="891" y="39"/>
                  </a:cubicBezTo>
                  <a:lnTo>
                    <a:pt x="891" y="852"/>
                  </a:lnTo>
                  <a:cubicBezTo>
                    <a:pt x="891" y="874"/>
                    <a:pt x="873" y="891"/>
                    <a:pt x="852" y="891"/>
                  </a:cubicBezTo>
                  <a:lnTo>
                    <a:pt x="39" y="891"/>
                  </a:lnTo>
                  <a:cubicBezTo>
                    <a:pt x="18" y="891"/>
                    <a:pt x="0" y="874"/>
                    <a:pt x="0" y="852"/>
                  </a:cubicBezTo>
                  <a:lnTo>
                    <a:pt x="0" y="39"/>
                  </a:lnTo>
                  <a:cubicBezTo>
                    <a:pt x="0" y="18"/>
                    <a:pt x="18" y="0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3391257" y="5633362"/>
              <a:ext cx="537165" cy="63611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>
                  <a:solidFill>
                    <a:schemeClr val="bg1"/>
                  </a:solidFill>
                  <a:latin typeface="思源黑体 CN Normal"/>
                  <a:ea typeface="微软雅黑" panose="020B0503020204020204" pitchFamily="34" charset="-122"/>
                </a:rPr>
                <a:t>4</a:t>
              </a:r>
              <a:endParaRPr lang="zh-CN" altLang="en-US" sz="2400">
                <a:solidFill>
                  <a:schemeClr val="bg1"/>
                </a:solidFill>
                <a:latin typeface="思源等宽 N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757454" y="4797932"/>
            <a:ext cx="2994091" cy="557320"/>
            <a:chOff x="4132262" y="5516822"/>
            <a:chExt cx="4125473" cy="767916"/>
          </a:xfrm>
        </p:grpSpPr>
        <p:sp>
          <p:nvSpPr>
            <p:cNvPr id="47" name="Freeform 24"/>
            <p:cNvSpPr/>
            <p:nvPr/>
          </p:nvSpPr>
          <p:spPr>
            <a:xfrm>
              <a:off x="4132262" y="5516822"/>
              <a:ext cx="4125473" cy="767916"/>
            </a:xfrm>
            <a:custGeom>
              <a:avLst/>
              <a:gdLst>
                <a:gd name="T0" fmla="*/ 38 w 8316"/>
                <a:gd name="T1" fmla="*/ 0 h 891"/>
                <a:gd name="T2" fmla="*/ 8277 w 8316"/>
                <a:gd name="T3" fmla="*/ 0 h 891"/>
                <a:gd name="T4" fmla="*/ 8316 w 8316"/>
                <a:gd name="T5" fmla="*/ 39 h 891"/>
                <a:gd name="T6" fmla="*/ 8316 w 8316"/>
                <a:gd name="T7" fmla="*/ 852 h 891"/>
                <a:gd name="T8" fmla="*/ 8277 w 8316"/>
                <a:gd name="T9" fmla="*/ 891 h 891"/>
                <a:gd name="T10" fmla="*/ 38 w 8316"/>
                <a:gd name="T11" fmla="*/ 891 h 891"/>
                <a:gd name="T12" fmla="*/ 0 w 8316"/>
                <a:gd name="T13" fmla="*/ 852 h 891"/>
                <a:gd name="T14" fmla="*/ 0 w 8316"/>
                <a:gd name="T15" fmla="*/ 39 h 891"/>
                <a:gd name="T16" fmla="*/ 38 w 8316"/>
                <a:gd name="T17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16" h="891">
                  <a:moveTo>
                    <a:pt x="38" y="0"/>
                  </a:moveTo>
                  <a:lnTo>
                    <a:pt x="8277" y="0"/>
                  </a:lnTo>
                  <a:cubicBezTo>
                    <a:pt x="8299" y="0"/>
                    <a:pt x="8316" y="18"/>
                    <a:pt x="8316" y="39"/>
                  </a:cubicBezTo>
                  <a:lnTo>
                    <a:pt x="8316" y="852"/>
                  </a:lnTo>
                  <a:cubicBezTo>
                    <a:pt x="8316" y="874"/>
                    <a:pt x="8299" y="891"/>
                    <a:pt x="8277" y="891"/>
                  </a:cubicBezTo>
                  <a:lnTo>
                    <a:pt x="38" y="891"/>
                  </a:lnTo>
                  <a:cubicBezTo>
                    <a:pt x="17" y="891"/>
                    <a:pt x="0" y="874"/>
                    <a:pt x="0" y="852"/>
                  </a:cubicBezTo>
                  <a:lnTo>
                    <a:pt x="0" y="39"/>
                  </a:lnTo>
                  <a:cubicBezTo>
                    <a:pt x="0" y="18"/>
                    <a:pt x="17" y="0"/>
                    <a:pt x="38" y="0"/>
                  </a:cubicBezTo>
                  <a:close/>
                </a:path>
              </a:pathLst>
            </a:custGeom>
            <a:solidFill>
              <a:srgbClr val="FFFFFF"/>
            </a:solidFill>
            <a:ln w="15875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/>
            </a:p>
          </p:txBody>
        </p:sp>
        <p:sp>
          <p:nvSpPr>
            <p:cNvPr id="48" name="TextBox 65"/>
            <p:cNvSpPr txBox="1"/>
            <p:nvPr/>
          </p:nvSpPr>
          <p:spPr>
            <a:xfrm>
              <a:off x="4759716" y="5578584"/>
              <a:ext cx="2774608" cy="6305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3000">
                  <a:solidFill>
                    <a:schemeClr val="accent1"/>
                  </a:solidFill>
                  <a:latin typeface="+mn-ea"/>
                  <a:ea typeface="+mn-ea"/>
                </a:defRPr>
              </a:lvl1pPr>
            </a:lstStyle>
            <a:p>
              <a:pPr lvl="0" algn="ctr"/>
              <a:r>
                <a:rPr lang="en-US" altLang="zh-CN" sz="24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Normal"/>
                  <a:ea typeface="微软雅黑" panose="020B0503020204020204" pitchFamily="34" charset="-122"/>
                </a:rPr>
                <a:t>图片排版案例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3901073" y="4797932"/>
            <a:ext cx="557320" cy="557320"/>
            <a:chOff x="3275881" y="5516822"/>
            <a:chExt cx="767916" cy="767916"/>
          </a:xfrm>
          <a:solidFill>
            <a:srgbClr val="465495"/>
          </a:solidFill>
        </p:grpSpPr>
        <p:sp>
          <p:nvSpPr>
            <p:cNvPr id="50" name="Freeform 23"/>
            <p:cNvSpPr/>
            <p:nvPr/>
          </p:nvSpPr>
          <p:spPr>
            <a:xfrm>
              <a:off x="3275881" y="5516822"/>
              <a:ext cx="767916" cy="767916"/>
            </a:xfrm>
            <a:custGeom>
              <a:avLst/>
              <a:gdLst>
                <a:gd name="T0" fmla="*/ 39 w 891"/>
                <a:gd name="T1" fmla="*/ 0 h 891"/>
                <a:gd name="T2" fmla="*/ 852 w 891"/>
                <a:gd name="T3" fmla="*/ 0 h 891"/>
                <a:gd name="T4" fmla="*/ 891 w 891"/>
                <a:gd name="T5" fmla="*/ 39 h 891"/>
                <a:gd name="T6" fmla="*/ 891 w 891"/>
                <a:gd name="T7" fmla="*/ 852 h 891"/>
                <a:gd name="T8" fmla="*/ 852 w 891"/>
                <a:gd name="T9" fmla="*/ 891 h 891"/>
                <a:gd name="T10" fmla="*/ 39 w 891"/>
                <a:gd name="T11" fmla="*/ 891 h 891"/>
                <a:gd name="T12" fmla="*/ 0 w 891"/>
                <a:gd name="T13" fmla="*/ 852 h 891"/>
                <a:gd name="T14" fmla="*/ 0 w 891"/>
                <a:gd name="T15" fmla="*/ 39 h 891"/>
                <a:gd name="T16" fmla="*/ 39 w 891"/>
                <a:gd name="T17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1" h="891">
                  <a:moveTo>
                    <a:pt x="39" y="0"/>
                  </a:moveTo>
                  <a:lnTo>
                    <a:pt x="852" y="0"/>
                  </a:lnTo>
                  <a:cubicBezTo>
                    <a:pt x="873" y="0"/>
                    <a:pt x="891" y="18"/>
                    <a:pt x="891" y="39"/>
                  </a:cubicBezTo>
                  <a:lnTo>
                    <a:pt x="891" y="852"/>
                  </a:lnTo>
                  <a:cubicBezTo>
                    <a:pt x="891" y="874"/>
                    <a:pt x="873" y="891"/>
                    <a:pt x="852" y="891"/>
                  </a:cubicBezTo>
                  <a:lnTo>
                    <a:pt x="39" y="891"/>
                  </a:lnTo>
                  <a:cubicBezTo>
                    <a:pt x="18" y="891"/>
                    <a:pt x="0" y="874"/>
                    <a:pt x="0" y="852"/>
                  </a:cubicBezTo>
                  <a:lnTo>
                    <a:pt x="0" y="39"/>
                  </a:lnTo>
                  <a:cubicBezTo>
                    <a:pt x="0" y="18"/>
                    <a:pt x="18" y="0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3391257" y="5633362"/>
              <a:ext cx="537165" cy="63611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>
                  <a:solidFill>
                    <a:schemeClr val="bg1"/>
                  </a:solidFill>
                  <a:latin typeface="思源黑体 CN Normal"/>
                  <a:ea typeface="微软雅黑" panose="020B0503020204020204" pitchFamily="34" charset="-122"/>
                </a:rPr>
                <a:t>5</a:t>
              </a:r>
              <a:endParaRPr lang="zh-CN" altLang="en-US" sz="2400">
                <a:solidFill>
                  <a:schemeClr val="bg1"/>
                </a:solidFill>
                <a:latin typeface="思源等宽 N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 prLst="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 prLst="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 prLst="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 prLst="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 prLst="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淘宝网Chenying0907出品 36"/>
          <p:cNvSpPr/>
          <p:nvPr/>
        </p:nvSpPr>
        <p:spPr>
          <a:xfrm>
            <a:off x="1569384" y="1984953"/>
            <a:ext cx="9376918" cy="14229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kumimoji="1"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/>
                <a:ea typeface="微软雅黑" panose="020B0503020204020204" pitchFamily="34" charset="-122"/>
                <a:cs typeface="Impact" panose="020B0806030902050204"/>
                <a:sym typeface="Source Han Serif SC" panose="02020400000000000000" pitchFamily="18" charset="-122"/>
              </a:rPr>
              <a:t>李沅隆（组长）：负责整个项目的统筹，补充类文档的编排，并安排任务</a:t>
            </a:r>
            <a:endParaRPr kumimoji="1"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/>
              <a:ea typeface="微软雅黑" panose="020B0503020204020204" pitchFamily="34" charset="-122"/>
              <a:cs typeface="Impact" panose="020B0806030902050204"/>
              <a:sym typeface="Source Han Serif SC" panose="02020400000000000000" pitchFamily="18" charset="-122"/>
            </a:endParaRPr>
          </a:p>
          <a:p>
            <a:pPr>
              <a:lnSpc>
                <a:spcPct val="150000"/>
              </a:lnSpc>
              <a:defRPr/>
            </a:pPr>
            <a:r>
              <a:rPr kumimoji="1"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/>
                <a:ea typeface="微软雅黑" panose="020B0503020204020204" pitchFamily="34" charset="-122"/>
                <a:cs typeface="Impact" panose="020B0806030902050204"/>
                <a:sym typeface="Source Han Serif SC" panose="02020400000000000000" pitchFamily="18" charset="-122"/>
              </a:rPr>
              <a:t>连亨尧：完成人脸表情识别的具体完整实现，编写核心代码，搭建卷积神经网络，调试贝叶斯分类器，测试并出品</a:t>
            </a:r>
            <a:endParaRPr kumimoji="1"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/>
              <a:ea typeface="微软雅黑" panose="020B0503020204020204" pitchFamily="34" charset="-122"/>
              <a:cs typeface="Impact" panose="020B0806030902050204"/>
              <a:sym typeface="Source Han Serif SC" panose="02020400000000000000" pitchFamily="18" charset="-122"/>
            </a:endParaRPr>
          </a:p>
        </p:txBody>
      </p:sp>
      <p:sp>
        <p:nvSpPr>
          <p:cNvPr id="50" name="圆角淘宝网Chenying0907出品 39"/>
          <p:cNvSpPr/>
          <p:nvPr/>
        </p:nvSpPr>
        <p:spPr>
          <a:xfrm>
            <a:off x="1255065" y="2256502"/>
            <a:ext cx="83084" cy="911719"/>
          </a:xfrm>
          <a:prstGeom prst="roundRect">
            <a:avLst>
              <a:gd name="adj" fmla="val 50000"/>
            </a:avLst>
          </a:prstGeom>
          <a:solidFill>
            <a:srgbClr val="46549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2" tIns="60941" rIns="121882" bIns="60941" numCol="1" spcCol="0" rtlCol="0" fromWordArt="0" anchor="ctr" anchorCtr="0" forceAA="0" compatLnSpc="1">
            <a:noAutofit/>
          </a:bodyPr>
          <a:lstStyle/>
          <a:p>
            <a:endParaRPr/>
          </a:p>
        </p:txBody>
      </p:sp>
      <p:sp>
        <p:nvSpPr>
          <p:cNvPr id="53" name="圆角淘宝网Chenying0907出品 42"/>
          <p:cNvSpPr/>
          <p:nvPr/>
        </p:nvSpPr>
        <p:spPr>
          <a:xfrm>
            <a:off x="1255065" y="4084271"/>
            <a:ext cx="83084" cy="911719"/>
          </a:xfrm>
          <a:prstGeom prst="roundRect">
            <a:avLst>
              <a:gd name="adj" fmla="val 50000"/>
            </a:avLst>
          </a:prstGeom>
          <a:solidFill>
            <a:srgbClr val="46549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2" tIns="60941" rIns="121882" bIns="60941" numCol="1" spcCol="0" rtlCol="0" fromWordArt="0" anchor="ctr" anchorCtr="0" forceAA="0" compatLnSpc="1">
            <a:noAutofit/>
          </a:bodyPr>
          <a:lstStyle/>
          <a:p>
            <a:endParaRPr/>
          </a:p>
        </p:txBody>
      </p:sp>
      <p:sp>
        <p:nvSpPr>
          <p:cNvPr id="8" name="淘宝网Chenying0907出品 36"/>
          <p:cNvSpPr/>
          <p:nvPr/>
        </p:nvSpPr>
        <p:spPr>
          <a:xfrm>
            <a:off x="1569384" y="3021719"/>
            <a:ext cx="9376918" cy="29980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  <a:defRPr/>
            </a:pPr>
            <a:endParaRPr kumimoji="1"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/>
              <a:ea typeface="微软雅黑" panose="020B0503020204020204" pitchFamily="34" charset="-122"/>
              <a:cs typeface="Impact" panose="020B0806030902050204"/>
              <a:sym typeface="Source Han Serif SC" panose="02020400000000000000" pitchFamily="18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/>
                <a:ea typeface="微软雅黑" panose="020B0503020204020204" pitchFamily="34" charset="-122"/>
                <a:sym typeface="Source Han Serif SC" panose="02020400000000000000" pitchFamily="18" charset="-122"/>
              </a:rPr>
              <a:t>吴浩天：撰写贝叶斯分类器和卷积神经网络的前言介绍性文字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/>
                <a:ea typeface="微软雅黑" panose="020B0503020204020204" pitchFamily="34" charset="-122"/>
                <a:sym typeface="Source Han Serif SC" panose="02020400000000000000" pitchFamily="18" charset="-122"/>
              </a:rPr>
              <a:t>陈炳鑫：收集贝叶斯分类器具体实例作为重要细节参考，了解人脸表情识别功能的市场前景李溢成：研究卷积神经网络和贝叶斯分类器之间对于数据过渡处理的降维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/>
                <a:ea typeface="微软雅黑" panose="020B0503020204020204" pitchFamily="34" charset="-122"/>
                <a:sym typeface="Source Han Serif SC" panose="02020400000000000000" pitchFamily="18" charset="-122"/>
              </a:rPr>
              <a:t>PCA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/>
                <a:ea typeface="微软雅黑" panose="020B0503020204020204" pitchFamily="34" charset="-122"/>
                <a:sym typeface="Source Han Serif SC" panose="02020400000000000000" pitchFamily="18" charset="-122"/>
              </a:rPr>
              <a:t>算法，搜寻其他表情识别项目的核心方法作参考对比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/>
                <a:ea typeface="微软雅黑" panose="020B0503020204020204" pitchFamily="34" charset="-122"/>
                <a:sym typeface="Source Han Serif SC" panose="02020400000000000000" pitchFamily="18" charset="-122"/>
              </a:rPr>
              <a:t>谢宇丰：探究贝叶斯分类器的数学推到和运用部分，列举针对特殊多元特征数据的处理方法具体选取的注意事项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54" name="TextBox 7"/>
          <p:cNvSpPr txBox="1"/>
          <p:nvPr/>
        </p:nvSpPr>
        <p:spPr>
          <a:xfrm>
            <a:off x="539983" y="440281"/>
            <a:ext cx="10613749" cy="457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2400" dirty="0">
                <a:solidFill>
                  <a:srgbClr val="4F4D50"/>
                </a:solidFill>
                <a:latin typeface="思源黑体 CN Normal"/>
                <a:ea typeface="方正黑体简体" panose="02010601030101010101" pitchFamily="2" charset="-122"/>
                <a:cs typeface="+mn-ea"/>
                <a:sym typeface="+mn-lt"/>
              </a:rPr>
              <a:t>小组介绍：</a:t>
            </a:r>
            <a:endParaRPr lang="en-US" altLang="zh-CN" sz="2400" dirty="0">
              <a:solidFill>
                <a:srgbClr val="4F4D50"/>
              </a:solidFill>
              <a:latin typeface="思源黑体 CN Normal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55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 prLst="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 prLst="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2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50" grpId="1" animBg="1"/>
      <p:bldP spid="53" grpId="2" animBg="1"/>
      <p:bldP spid="8" grpId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981" y="1496074"/>
            <a:ext cx="6553583" cy="3555319"/>
          </a:xfrm>
          <a:prstGeom prst="rect">
            <a:avLst/>
          </a:prstGeom>
        </p:spPr>
      </p:pic>
      <p:sp>
        <p:nvSpPr>
          <p:cNvPr id="9" name="Rectangle 22"/>
          <p:cNvSpPr/>
          <p:nvPr/>
        </p:nvSpPr>
        <p:spPr>
          <a:xfrm>
            <a:off x="828676" y="1732024"/>
            <a:ext cx="5804593" cy="1499191"/>
          </a:xfrm>
          <a:prstGeom prst="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rtlCol="0" anchor="ctr"/>
          <a:lstStyle/>
          <a:p>
            <a:endParaRPr/>
          </a:p>
        </p:txBody>
      </p:sp>
      <p:sp>
        <p:nvSpPr>
          <p:cNvPr id="11" name="文本框 2"/>
          <p:cNvSpPr txBox="1"/>
          <p:nvPr/>
        </p:nvSpPr>
        <p:spPr>
          <a:xfrm>
            <a:off x="848994" y="3318934"/>
            <a:ext cx="4415733" cy="2592339"/>
          </a:xfrm>
          <a:prstGeom prst="rect">
            <a:avLst/>
          </a:prstGeom>
          <a:noFill/>
        </p:spPr>
        <p:txBody>
          <a:bodyPr wrap="square" lIns="91424" tIns="45712" rIns="91424" bIns="45712" rtlCol="0"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用搭载</a:t>
            </a:r>
            <a:r>
              <a:rPr lang="en-US" altLang="zh-CN" b="1" dirty="0" err="1"/>
              <a:t>Keras</a:t>
            </a:r>
            <a:r>
              <a:rPr lang="zh-CN" altLang="en-US" dirty="0"/>
              <a:t>的</a:t>
            </a:r>
            <a:r>
              <a:rPr lang="en-US" altLang="zh-CN" b="1" dirty="0" err="1"/>
              <a:t>tensorflow</a:t>
            </a:r>
            <a:r>
              <a:rPr lang="zh-CN" altLang="en-US" dirty="0"/>
              <a:t>框架通过</a:t>
            </a:r>
            <a:r>
              <a:rPr lang="zh-CN" altLang="en-US" b="1" dirty="0"/>
              <a:t>卷积神经网络</a:t>
            </a:r>
            <a:r>
              <a:rPr lang="zh-CN" altLang="en-US" dirty="0"/>
              <a:t>训练模型，使用</a:t>
            </a:r>
            <a:r>
              <a:rPr lang="zh-CN" altLang="en-US" b="1" dirty="0"/>
              <a:t>高斯朴素贝叶斯分类器</a:t>
            </a:r>
            <a:r>
              <a:rPr lang="zh-CN" altLang="en-US" dirty="0"/>
              <a:t>识别人类的情绪。根据情绪选择相应的</a:t>
            </a:r>
            <a:r>
              <a:rPr lang="en-US" altLang="zh-CN" dirty="0"/>
              <a:t>emoji</a:t>
            </a:r>
            <a:r>
              <a:rPr lang="zh-CN" altLang="en-US" dirty="0"/>
              <a:t>匹配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思源黑体 CN Normal" panose="020B0400000000000000" pitchFamily="34" charset="-122"/>
              </a:rPr>
              <a:t>GitHub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思源黑体 CN Normal" panose="020B0400000000000000" pitchFamily="34" charset="-122"/>
              </a:rPr>
              <a:t>：</a:t>
            </a:r>
            <a:r>
              <a:rPr lang="en-US" altLang="zh-CN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思源黑体 CN Normal" panose="020B0400000000000000" pitchFamily="34" charset="-122"/>
              </a:rPr>
              <a:t>https://github.com/Fosu-Hyao/GaussianBayes-FaceEmotionClassifier</a:t>
            </a:r>
          </a:p>
        </p:txBody>
      </p:sp>
      <p:sp>
        <p:nvSpPr>
          <p:cNvPr id="12" name="TextBox 7"/>
          <p:cNvSpPr txBox="1"/>
          <p:nvPr/>
        </p:nvSpPr>
        <p:spPr>
          <a:xfrm>
            <a:off x="539983" y="440281"/>
            <a:ext cx="10613749" cy="457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2400" dirty="0">
                <a:solidFill>
                  <a:srgbClr val="4F4D50"/>
                </a:solidFill>
                <a:latin typeface="思源黑体 CN Normal"/>
                <a:ea typeface="方正黑体简体" panose="02010601030101010101" pitchFamily="2" charset="-122"/>
                <a:cs typeface="+mn-ea"/>
                <a:sym typeface="+mn-lt"/>
              </a:rPr>
              <a:t>项目简介</a:t>
            </a:r>
            <a:endParaRPr lang="en-US" altLang="zh-CN" sz="2400" dirty="0">
              <a:solidFill>
                <a:srgbClr val="4F4D50"/>
              </a:solidFill>
              <a:latin typeface="思源黑体 CN Normal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3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sp>
        <p:nvSpPr>
          <p:cNvPr id="10" name="文本框 27"/>
          <p:cNvSpPr txBox="1"/>
          <p:nvPr/>
        </p:nvSpPr>
        <p:spPr>
          <a:xfrm>
            <a:off x="1000125" y="1853184"/>
            <a:ext cx="5486399" cy="1267968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思源黑体 CN Normal"/>
                <a:ea typeface="思源黑体 CN Normal" panose="020B0400000000000000" pitchFamily="34" charset="-122"/>
              </a:rPr>
              <a:t>项目效果：</a:t>
            </a:r>
            <a:endParaRPr lang="en-US" altLang="zh-CN" sz="4000" b="1" dirty="0">
              <a:solidFill>
                <a:schemeClr val="bg1"/>
              </a:solidFill>
              <a:latin typeface="思源黑体 CN Normal"/>
              <a:ea typeface="思源黑体 CN Normal" panose="020B0400000000000000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 prLst="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 prLst="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32"/>
          <p:cNvSpPr txBox="1"/>
          <p:nvPr/>
        </p:nvSpPr>
        <p:spPr>
          <a:xfrm>
            <a:off x="5178093" y="2440413"/>
            <a:ext cx="5933985" cy="26748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2400" b="1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总流程</a:t>
            </a:r>
            <a:endParaRPr lang="en-US" altLang="zh-CN" sz="2400" b="1" dirty="0">
              <a:solidFill>
                <a:srgbClr val="000000"/>
              </a:solidFill>
              <a:latin typeface="思源黑体 CN Normal"/>
              <a:ea typeface="微软雅黑" panose="020B0503020204020204" pitchFamily="34" charset="-122"/>
              <a:cs typeface="+mn-ea"/>
              <a:sym typeface="+mn-lt"/>
            </a:endParaRPr>
          </a:p>
          <a:p>
            <a:r>
              <a:rPr lang="en-US" altLang="zh-CN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·</a:t>
            </a:r>
            <a:r>
              <a:rPr lang="zh-CN" altLang="en-US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对训练集预处理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·</a:t>
            </a:r>
            <a:r>
              <a:rPr lang="zh-CN" altLang="en-US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然后用处理好的</a:t>
            </a:r>
            <a:r>
              <a:rPr lang="en-US" altLang="zh-CN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fer2013</a:t>
            </a:r>
            <a:r>
              <a:rPr lang="zh-CN" altLang="en-US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的数据集训练深度卷积神经网络、构建的模型识别人脸表情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·</a:t>
            </a:r>
            <a:r>
              <a:rPr lang="zh-CN" altLang="en-US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使用训练好的模型识别人脸的表情情绪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·</a:t>
            </a:r>
            <a:r>
              <a:rPr lang="zh-CN" altLang="en-US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根据识别结果，匹配合适的</a:t>
            </a:r>
            <a:r>
              <a:rPr lang="en-US" altLang="zh-CN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emoji</a:t>
            </a:r>
            <a:r>
              <a:rPr lang="zh-CN" altLang="en-US" sz="1800" dirty="0">
                <a:solidFill>
                  <a:srgbClr val="000000"/>
                </a:solidFill>
                <a:latin typeface="思源黑体 CN Normal"/>
                <a:ea typeface="微软雅黑" panose="020B0503020204020204" pitchFamily="34" charset="-122"/>
                <a:cs typeface="+mn-ea"/>
                <a:sym typeface="+mn-lt"/>
              </a:rPr>
              <a:t>遮住人脸</a:t>
            </a:r>
            <a:endParaRPr lang="en-US" altLang="zh-CN" sz="1800" dirty="0">
              <a:solidFill>
                <a:srgbClr val="000000"/>
              </a:solidFill>
              <a:latin typeface="思源黑体 CN Normal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3" name="图片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15493" y="897938"/>
            <a:ext cx="3362600" cy="5519781"/>
          </a:xfrm>
          <a:prstGeom prst="rect">
            <a:avLst/>
          </a:prstGeom>
          <a:ln>
            <a:noFill/>
          </a:ln>
        </p:spPr>
      </p:pic>
      <p:sp>
        <p:nvSpPr>
          <p:cNvPr id="34" name="TextBox 7"/>
          <p:cNvSpPr txBox="1"/>
          <p:nvPr/>
        </p:nvSpPr>
        <p:spPr>
          <a:xfrm>
            <a:off x="539983" y="440281"/>
            <a:ext cx="10613749" cy="457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2400" dirty="0">
                <a:solidFill>
                  <a:srgbClr val="4F4D50"/>
                </a:solidFill>
                <a:latin typeface="思源黑体 CN Normal"/>
                <a:ea typeface="方正黑体简体" panose="02010601030101010101" pitchFamily="2" charset="-122"/>
                <a:cs typeface="+mn-ea"/>
                <a:sym typeface="+mn-lt"/>
              </a:rPr>
              <a:t>项目简介</a:t>
            </a:r>
            <a:endParaRPr lang="en-US" altLang="zh-CN" sz="2400" dirty="0">
              <a:solidFill>
                <a:srgbClr val="4F4D50"/>
              </a:solidFill>
              <a:latin typeface="思源黑体 CN Normal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35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 prLst="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淘宝网chenying0907出品 1"/>
          <p:cNvGrpSpPr/>
          <p:nvPr/>
        </p:nvGrpSpPr>
        <p:grpSpPr>
          <a:xfrm>
            <a:off x="6096000" y="1913668"/>
            <a:ext cx="4930588" cy="1429988"/>
            <a:chOff x="3875568" y="2208594"/>
            <a:chExt cx="4354033" cy="1124393"/>
          </a:xfrm>
        </p:grpSpPr>
        <p:sp>
          <p:nvSpPr>
            <p:cNvPr id="10" name="Rectangle 22"/>
            <p:cNvSpPr/>
            <p:nvPr/>
          </p:nvSpPr>
          <p:spPr>
            <a:xfrm>
              <a:off x="3875568" y="2208594"/>
              <a:ext cx="4354033" cy="1124393"/>
            </a:xfrm>
            <a:prstGeom prst="rect">
              <a:avLst/>
            </a:prstGeom>
            <a:solidFill>
              <a:srgbClr val="4654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/>
            </a:p>
          </p:txBody>
        </p:sp>
        <p:sp>
          <p:nvSpPr>
            <p:cNvPr id="11" name="TextBox 23"/>
            <p:cNvSpPr txBox="1"/>
            <p:nvPr/>
          </p:nvSpPr>
          <p:spPr>
            <a:xfrm>
              <a:off x="4011668" y="2324006"/>
              <a:ext cx="4125994" cy="901133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r>
                <a:rPr lang="zh-CN" altLang="en-US" sz="3200" b="1" dirty="0">
                  <a:solidFill>
                    <a:schemeClr val="bg1"/>
                  </a:solidFill>
                  <a:latin typeface="思源黑体 CN Normal"/>
                  <a:cs typeface="Open Sans" panose="020B0606030504020204" pitchFamily="34" charset="0"/>
                </a:rPr>
                <a:t>贝叶斯公式：</a:t>
              </a:r>
              <a:endParaRPr lang="en-US" altLang="zh-CN" sz="3200" b="1" dirty="0">
                <a:solidFill>
                  <a:schemeClr val="bg1"/>
                </a:solidFill>
                <a:latin typeface="思源黑体 CN Normal"/>
                <a:cs typeface="Open Sans" panose="020B0606030504020204" pitchFamily="34" charset="0"/>
              </a:endParaRPr>
            </a:p>
          </p:txBody>
        </p:sp>
      </p:grpSp>
      <p:sp>
        <p:nvSpPr>
          <p:cNvPr id="13" name="TextBox 26"/>
          <p:cNvSpPr txBox="1"/>
          <p:nvPr/>
        </p:nvSpPr>
        <p:spPr>
          <a:xfrm>
            <a:off x="7015713" y="3514345"/>
            <a:ext cx="4010875" cy="239244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defTabSz="1450975"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/>
              </a:rPr>
              <a:t>贝叶斯定理就是逆向概率问题：</a:t>
            </a:r>
          </a:p>
          <a:p>
            <a:pPr defTabSz="1450975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/>
              </a:rPr>
              <a:t>“如果我们事先并不知道袋子里面黑白球的比例，而是闭着眼睛摸出一个（或好几个）球，观察这些取出来的球的颜色之后，那么我们可以就此对袋子里面的黑白球的比例作出什么样的推测”。 </a:t>
            </a:r>
          </a:p>
        </p:txBody>
      </p:sp>
      <p:sp>
        <p:nvSpPr>
          <p:cNvPr id="14" name="TextBox 7"/>
          <p:cNvSpPr txBox="1"/>
          <p:nvPr/>
        </p:nvSpPr>
        <p:spPr>
          <a:xfrm>
            <a:off x="539983" y="440281"/>
            <a:ext cx="10613749" cy="457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2400" dirty="0">
                <a:solidFill>
                  <a:srgbClr val="4F4D50"/>
                </a:solidFill>
                <a:latin typeface="思源黑体 CN Normal"/>
                <a:ea typeface="方正黑体简体" panose="02010601030101010101" pitchFamily="2" charset="-122"/>
                <a:cs typeface="+mn-ea"/>
                <a:sym typeface="+mn-lt"/>
              </a:rPr>
              <a:t>朴素贝叶斯</a:t>
            </a:r>
            <a:endParaRPr lang="en-US" altLang="zh-CN" sz="2400" dirty="0">
              <a:solidFill>
                <a:srgbClr val="4F4D50"/>
              </a:solidFill>
              <a:latin typeface="思源黑体 CN Normal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5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pic>
        <p:nvPicPr>
          <p:cNvPr id="3" name="图片 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53047" y="3014551"/>
            <a:ext cx="5787656" cy="1696016"/>
          </a:xfrm>
          <a:prstGeom prst="rect">
            <a:avLst/>
          </a:prstGeom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50" y="5216996"/>
            <a:ext cx="5124450" cy="8953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53047" y="477911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换种说法：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 prLst="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 prLst="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32"/>
          <p:cNvSpPr/>
          <p:nvPr/>
        </p:nvSpPr>
        <p:spPr>
          <a:xfrm>
            <a:off x="2062502" y="1841022"/>
            <a:ext cx="8066993" cy="650206"/>
          </a:xfrm>
          <a:prstGeom prst="round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思源黑体 CN Normal"/>
                <a:ea typeface="微软雅黑" panose="020B0503020204020204" pitchFamily="34" charset="-122"/>
              </a:rPr>
              <a:t>假定数据如下：</a:t>
            </a:r>
            <a:endParaRPr lang="en-US" altLang="zh-CN" sz="2400" dirty="0">
              <a:latin typeface="思源黑体 CN Normal"/>
              <a:ea typeface="微软雅黑" panose="020B0503020204020204" pitchFamily="34" charset="-122"/>
            </a:endParaRPr>
          </a:p>
        </p:txBody>
      </p:sp>
      <p:sp>
        <p:nvSpPr>
          <p:cNvPr id="11" name="TextBox 7"/>
          <p:cNvSpPr txBox="1"/>
          <p:nvPr/>
        </p:nvSpPr>
        <p:spPr>
          <a:xfrm>
            <a:off x="693849" y="453923"/>
            <a:ext cx="10613749" cy="457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2400" dirty="0">
                <a:solidFill>
                  <a:srgbClr val="4F4D50"/>
                </a:solidFill>
                <a:latin typeface="思源黑体 CN Normal"/>
                <a:ea typeface="方正黑体简体" panose="02010601030101010101" pitchFamily="2" charset="-122"/>
                <a:cs typeface="+mn-ea"/>
                <a:sym typeface="+mn-lt"/>
              </a:rPr>
              <a:t>朴素贝叶斯</a:t>
            </a:r>
            <a:endParaRPr lang="en-US" altLang="zh-CN" sz="2400" dirty="0">
              <a:solidFill>
                <a:srgbClr val="4F4D50"/>
              </a:solidFill>
              <a:latin typeface="思源黑体 CN Normal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2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sp>
        <p:nvSpPr>
          <p:cNvPr id="13" name="文本框 12"/>
          <p:cNvSpPr txBox="1"/>
          <p:nvPr/>
        </p:nvSpPr>
        <p:spPr>
          <a:xfrm>
            <a:off x="5990693" y="5569259"/>
            <a:ext cx="60945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现在给我们的问题是，如果一对男女朋友，男生想女生求婚，男生的四个特点分别是</a:t>
            </a:r>
            <a:r>
              <a:rPr lang="zh-CN" altLang="en-US" dirty="0">
                <a:solidFill>
                  <a:srgbClr val="FF0000"/>
                </a:solidFill>
              </a:rPr>
              <a:t>不帅，性格不好，身高矮，不上进 </a:t>
            </a:r>
            <a:r>
              <a:rPr lang="zh-CN" altLang="en-US" dirty="0"/>
              <a:t>，请你判断一下女生是嫁还是不嫁？</a:t>
            </a:r>
          </a:p>
        </p:txBody>
      </p:sp>
      <p:sp>
        <p:nvSpPr>
          <p:cNvPr id="14" name="矩形 13"/>
          <p:cNvSpPr/>
          <p:nvPr/>
        </p:nvSpPr>
        <p:spPr>
          <a:xfrm>
            <a:off x="930234" y="1602201"/>
            <a:ext cx="10331533" cy="3276482"/>
          </a:xfrm>
          <a:prstGeom prst="rect">
            <a:avLst/>
          </a:prstGeom>
          <a:solidFill>
            <a:srgbClr val="F2F2F2">
              <a:alpha val="80000"/>
            </a:srgbClr>
          </a:solidFill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sp>
        <p:nvSpPr>
          <p:cNvPr id="15" name="圆角矩形 32"/>
          <p:cNvSpPr/>
          <p:nvPr/>
        </p:nvSpPr>
        <p:spPr>
          <a:xfrm>
            <a:off x="2062503" y="1190816"/>
            <a:ext cx="8066993" cy="650206"/>
          </a:xfrm>
          <a:prstGeom prst="round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思源黑体 CN Normal"/>
                <a:ea typeface="微软雅黑" panose="020B0503020204020204" pitchFamily="34" charset="-122"/>
              </a:rPr>
              <a:t>假定数据如下：</a:t>
            </a:r>
            <a:endParaRPr lang="en-US" altLang="zh-CN" sz="2400" dirty="0">
              <a:latin typeface="思源黑体 CN Normal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7" r="859"/>
          <a:stretch>
            <a:fillRect/>
          </a:stretch>
        </p:blipFill>
        <p:spPr>
          <a:xfrm>
            <a:off x="1954530" y="1875790"/>
            <a:ext cx="8211820" cy="357759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407670" y="5568950"/>
            <a:ext cx="5384800" cy="1198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这是一个典型的分类问题，转为数学问题就是比较</a:t>
            </a:r>
            <a:r>
              <a:rPr lang="en-US" altLang="zh-CN" dirty="0">
                <a:solidFill>
                  <a:srgbClr val="FF0000"/>
                </a:solidFill>
              </a:rPr>
              <a:t>p(</a:t>
            </a:r>
            <a:r>
              <a:rPr lang="zh-CN" altLang="en-US" dirty="0">
                <a:solidFill>
                  <a:srgbClr val="FF0000"/>
                </a:solidFill>
              </a:rPr>
              <a:t>嫁</a:t>
            </a:r>
            <a:r>
              <a:rPr lang="en-US" altLang="zh-CN" dirty="0">
                <a:solidFill>
                  <a:srgbClr val="FF0000"/>
                </a:solidFill>
              </a:rPr>
              <a:t>|(</a:t>
            </a:r>
            <a:r>
              <a:rPr lang="zh-CN" altLang="en-US" dirty="0">
                <a:solidFill>
                  <a:srgbClr val="FF0000"/>
                </a:solidFill>
              </a:rPr>
              <a:t>不帅、性格不好、身高矮、不上进</a:t>
            </a:r>
            <a:r>
              <a:rPr lang="en-US" altLang="zh-CN" dirty="0">
                <a:solidFill>
                  <a:srgbClr val="FF0000"/>
                </a:solidFill>
              </a:rPr>
              <a:t>))</a:t>
            </a:r>
            <a:r>
              <a:rPr lang="zh-CN" altLang="en-US" dirty="0"/>
              <a:t>与</a:t>
            </a:r>
            <a:r>
              <a:rPr lang="en-US" altLang="zh-CN" dirty="0">
                <a:solidFill>
                  <a:srgbClr val="FF0000"/>
                </a:solidFill>
              </a:rPr>
              <a:t>p(</a:t>
            </a:r>
            <a:r>
              <a:rPr lang="zh-CN" altLang="en-US" dirty="0">
                <a:solidFill>
                  <a:srgbClr val="FF0000"/>
                </a:solidFill>
              </a:rPr>
              <a:t>不嫁</a:t>
            </a:r>
            <a:r>
              <a:rPr lang="en-US" altLang="zh-CN" dirty="0">
                <a:solidFill>
                  <a:srgbClr val="FF0000"/>
                </a:solidFill>
              </a:rPr>
              <a:t>|(</a:t>
            </a:r>
            <a:r>
              <a:rPr lang="zh-CN" altLang="en-US" dirty="0">
                <a:solidFill>
                  <a:srgbClr val="FF0000"/>
                </a:solidFill>
              </a:rPr>
              <a:t>不帅、性格不好、身高矮、不上进</a:t>
            </a:r>
            <a:r>
              <a:rPr lang="en-US" altLang="zh-CN" dirty="0">
                <a:solidFill>
                  <a:srgbClr val="FF0000"/>
                </a:solidFill>
              </a:rPr>
              <a:t>))</a:t>
            </a:r>
            <a:r>
              <a:rPr lang="zh-CN" altLang="en-US" dirty="0"/>
              <a:t>的概率，谁的概率大，我就能给出嫁或者不嫁的答案！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 prLst="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 prLst="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 prLst="">
                                      <p:cBhvr>
                                        <p:cTn id="15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/>
      <p:bldP spid="13" grpId="1"/>
      <p:bldP spid="14" grpId="0" animBg="1"/>
      <p:bldP spid="15" grpId="0" animBg="1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"/>
          <p:cNvSpPr txBox="1"/>
          <p:nvPr/>
        </p:nvSpPr>
        <p:spPr>
          <a:xfrm>
            <a:off x="539983" y="440281"/>
            <a:ext cx="10613749" cy="457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2400" dirty="0">
                <a:solidFill>
                  <a:srgbClr val="4F4D50"/>
                </a:solidFill>
                <a:latin typeface="思源黑体 CN Normal"/>
                <a:ea typeface="方正黑体简体" panose="02010601030101010101" pitchFamily="2" charset="-122"/>
                <a:cs typeface="+mn-ea"/>
                <a:sym typeface="+mn-lt"/>
              </a:rPr>
              <a:t>朴素贝叶斯</a:t>
            </a:r>
            <a:endParaRPr lang="en-US" altLang="zh-CN" sz="2400" dirty="0">
              <a:solidFill>
                <a:srgbClr val="4F4D50"/>
              </a:solidFill>
              <a:latin typeface="思源黑体 CN Normal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sp>
        <p:nvSpPr>
          <p:cNvPr id="7" name="New shape"/>
          <p:cNvSpPr/>
          <p:nvPr/>
        </p:nvSpPr>
        <p:spPr>
          <a:xfrm>
            <a:off x="1149927" y="2431539"/>
            <a:ext cx="9652000" cy="3810000"/>
          </a:xfrm>
          <a:prstGeom prst="rect">
            <a:avLst/>
          </a:prstGeom>
          <a:noFill/>
        </p:spPr>
        <p:style>
          <a:lnRef idx="2">
            <a:srgbClr val="FFFFFF">
              <a:alpha val="0"/>
            </a:srgb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indent="0" algn="ctr"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</a:rPr>
              <a:t>我们需要求</a:t>
            </a:r>
            <a:r>
              <a:rPr lang="en-US" altLang="zh-CN" dirty="0">
                <a:solidFill>
                  <a:srgbClr val="C00000"/>
                </a:solidFill>
              </a:rPr>
              <a:t>p(</a:t>
            </a:r>
            <a:r>
              <a:rPr lang="zh-CN" altLang="en-US" dirty="0">
                <a:solidFill>
                  <a:srgbClr val="C00000"/>
                </a:solidFill>
              </a:rPr>
              <a:t>嫁</a:t>
            </a:r>
            <a:r>
              <a:rPr lang="en-US" altLang="zh-CN" dirty="0">
                <a:solidFill>
                  <a:srgbClr val="C00000"/>
                </a:solidFill>
              </a:rPr>
              <a:t>|(</a:t>
            </a:r>
            <a:r>
              <a:rPr lang="zh-CN" altLang="en-US" dirty="0">
                <a:solidFill>
                  <a:srgbClr val="C00000"/>
                </a:solidFill>
              </a:rPr>
              <a:t>不帅、性格不好、身高矮、不上进</a:t>
            </a:r>
            <a:r>
              <a:rPr lang="en-US" altLang="zh-CN" dirty="0">
                <a:solidFill>
                  <a:srgbClr val="C00000"/>
                </a:solidFill>
              </a:rPr>
              <a:t>),</a:t>
            </a:r>
            <a:r>
              <a:rPr lang="zh-CN" altLang="en-US" dirty="0">
                <a:solidFill>
                  <a:schemeClr val="tx1"/>
                </a:solidFill>
              </a:rPr>
              <a:t>这是我们不知道的，但是通过朴素贝叶斯公式可以转化为好求的三个量</a:t>
            </a:r>
            <a:r>
              <a:rPr lang="en-US" altLang="zh-CN" dirty="0">
                <a:solidFill>
                  <a:schemeClr val="tx1"/>
                </a:solidFill>
              </a:rPr>
              <a:t>,</a:t>
            </a:r>
            <a:r>
              <a:rPr lang="en-US" altLang="zh-CN" u="sng" dirty="0">
                <a:solidFill>
                  <a:srgbClr val="FF0000"/>
                </a:solidFill>
              </a:rPr>
              <a:t>p(</a:t>
            </a:r>
            <a:r>
              <a:rPr lang="zh-CN" altLang="en-US" u="sng" dirty="0">
                <a:solidFill>
                  <a:srgbClr val="FF0000"/>
                </a:solidFill>
              </a:rPr>
              <a:t>不帅、性格不好、身高矮、不上进</a:t>
            </a:r>
            <a:r>
              <a:rPr lang="en-US" altLang="zh-CN" u="sng" dirty="0">
                <a:solidFill>
                  <a:srgbClr val="FF0000"/>
                </a:solidFill>
              </a:rPr>
              <a:t>|</a:t>
            </a:r>
            <a:r>
              <a:rPr lang="zh-CN" altLang="en-US" u="sng" dirty="0">
                <a:solidFill>
                  <a:srgbClr val="FF0000"/>
                </a:solidFill>
              </a:rPr>
              <a:t>嫁</a:t>
            </a:r>
            <a:r>
              <a:rPr lang="en-US" altLang="zh-CN" u="sng" dirty="0">
                <a:solidFill>
                  <a:srgbClr val="FF0000"/>
                </a:solidFill>
              </a:rPr>
              <a:t>)</a:t>
            </a:r>
            <a:r>
              <a:rPr lang="zh-CN" altLang="en-US" u="sng" dirty="0">
                <a:solidFill>
                  <a:srgbClr val="FF0000"/>
                </a:solidFill>
              </a:rPr>
              <a:t>、</a:t>
            </a:r>
            <a:r>
              <a:rPr lang="en-US" altLang="zh-CN" u="sng" dirty="0">
                <a:solidFill>
                  <a:srgbClr val="FF0000"/>
                </a:solidFill>
              </a:rPr>
              <a:t>p</a:t>
            </a:r>
            <a:r>
              <a:rPr lang="zh-CN" altLang="en-US" u="sng" dirty="0">
                <a:solidFill>
                  <a:srgbClr val="FF0000"/>
                </a:solidFill>
              </a:rPr>
              <a:t>（不帅、性格不好、身高矮、不上进</a:t>
            </a:r>
            <a:r>
              <a:rPr lang="en-US" altLang="zh-CN" u="sng" dirty="0">
                <a:solidFill>
                  <a:srgbClr val="FF0000"/>
                </a:solidFill>
              </a:rPr>
              <a:t>)</a:t>
            </a:r>
            <a:r>
              <a:rPr lang="zh-CN" altLang="en-US" u="sng" dirty="0">
                <a:solidFill>
                  <a:srgbClr val="FF0000"/>
                </a:solidFill>
              </a:rPr>
              <a:t>、</a:t>
            </a:r>
            <a:r>
              <a:rPr lang="en-US" altLang="zh-CN" u="sng" dirty="0">
                <a:solidFill>
                  <a:srgbClr val="FF0000"/>
                </a:solidFill>
              </a:rPr>
              <a:t>p(</a:t>
            </a:r>
            <a:r>
              <a:rPr lang="zh-CN" altLang="en-US" u="sng" dirty="0">
                <a:solidFill>
                  <a:srgbClr val="FF0000"/>
                </a:solidFill>
              </a:rPr>
              <a:t>嫁</a:t>
            </a:r>
            <a:r>
              <a:rPr lang="en-US" altLang="zh-CN" u="sng" dirty="0">
                <a:solidFill>
                  <a:srgbClr val="FF0000"/>
                </a:solidFill>
              </a:rPr>
              <a:t>)</a:t>
            </a:r>
            <a:r>
              <a:rPr lang="zh-CN" altLang="en-US" u="sng" dirty="0">
                <a:solidFill>
                  <a:srgbClr val="FF0000"/>
                </a:solidFill>
              </a:rPr>
              <a:t> </a:t>
            </a:r>
            <a:r>
              <a:rPr lang="zh-CN" altLang="en-US" dirty="0">
                <a:solidFill>
                  <a:schemeClr val="tx1"/>
                </a:solidFill>
              </a:rPr>
              <a:t>（至于为什么能求，后面会讲，那么就太好了，将待求的量转化为其它可求的值，这就相当于解决了我们的问题！）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9671" y="1154667"/>
            <a:ext cx="4839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这里我们联系到朴素贝叶斯公式：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17" y="1985665"/>
            <a:ext cx="10855325" cy="8917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382757" y="5595208"/>
            <a:ext cx="5724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i="0" dirty="0">
                <a:solidFill>
                  <a:srgbClr val="121212"/>
                </a:solidFill>
                <a:effectLst/>
                <a:latin typeface="黑体" panose="02010609060101010101" charset="-122"/>
                <a:ea typeface="黑体" panose="02010609060101010101" charset="-122"/>
              </a:rPr>
              <a:t>那么这三个量是如何求得？</a:t>
            </a:r>
            <a:endParaRPr lang="zh-CN" altLang="en-US" sz="3600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3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7"/>
          <p:cNvSpPr txBox="1"/>
          <p:nvPr/>
        </p:nvSpPr>
        <p:spPr>
          <a:xfrm>
            <a:off x="539983" y="440281"/>
            <a:ext cx="10613749" cy="457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2400" dirty="0">
                <a:solidFill>
                  <a:srgbClr val="4F4D50"/>
                </a:solidFill>
                <a:latin typeface="思源黑体 CN Normal"/>
                <a:ea typeface="方正黑体简体" panose="02010601030101010101" pitchFamily="2" charset="-122"/>
                <a:cs typeface="+mn-ea"/>
                <a:sym typeface="+mn-lt"/>
              </a:rPr>
              <a:t>朴素贝叶斯</a:t>
            </a:r>
            <a:endParaRPr lang="en-US" altLang="zh-CN" sz="2400" dirty="0">
              <a:solidFill>
                <a:srgbClr val="4F4D50"/>
              </a:solidFill>
              <a:latin typeface="思源黑体 CN Normal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37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46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/>
          </a:p>
        </p:txBody>
      </p:sp>
      <p:sp>
        <p:nvSpPr>
          <p:cNvPr id="2" name="文本框 1"/>
          <p:cNvSpPr txBox="1"/>
          <p:nvPr/>
        </p:nvSpPr>
        <p:spPr>
          <a:xfrm>
            <a:off x="895927" y="1117600"/>
            <a:ext cx="4248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i="0" dirty="0">
                <a:solidFill>
                  <a:srgbClr val="121212"/>
                </a:solidFill>
                <a:effectLst/>
                <a:latin typeface="-apple-system"/>
              </a:rPr>
              <a:t>那么这三个量是如何求得？</a:t>
            </a:r>
            <a:endParaRPr lang="zh-CN" altLang="en-US" sz="2800" dirty="0"/>
          </a:p>
        </p:txBody>
      </p:sp>
      <p:sp>
        <p:nvSpPr>
          <p:cNvPr id="3" name="文本框 2"/>
          <p:cNvSpPr txBox="1"/>
          <p:nvPr/>
        </p:nvSpPr>
        <p:spPr>
          <a:xfrm>
            <a:off x="246888" y="3140363"/>
            <a:ext cx="14891986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 i="0" dirty="0">
                <a:solidFill>
                  <a:srgbClr val="121212"/>
                </a:solidFill>
                <a:effectLst/>
                <a:latin typeface="-apple-system"/>
              </a:rPr>
              <a:t>p(</a:t>
            </a:r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不帅、性格不好、身高矮、不上进</a:t>
            </a:r>
            <a:r>
              <a:rPr lang="en-US" altLang="zh-CN" sz="2000" b="1" i="0" dirty="0">
                <a:solidFill>
                  <a:srgbClr val="121212"/>
                </a:solidFill>
                <a:effectLst/>
                <a:latin typeface="-apple-system"/>
              </a:rPr>
              <a:t>|</a:t>
            </a:r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嫁</a:t>
            </a:r>
            <a:r>
              <a:rPr lang="en-US" altLang="zh-CN" sz="2000" b="1" i="0" dirty="0">
                <a:solidFill>
                  <a:srgbClr val="121212"/>
                </a:solidFill>
                <a:effectLst/>
                <a:latin typeface="-apple-system"/>
              </a:rPr>
              <a:t>) = p(</a:t>
            </a:r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不帅</a:t>
            </a:r>
            <a:r>
              <a:rPr lang="en-US" altLang="zh-CN" sz="2000" b="1" i="0" dirty="0">
                <a:solidFill>
                  <a:srgbClr val="121212"/>
                </a:solidFill>
                <a:effectLst/>
                <a:latin typeface="-apple-system"/>
              </a:rPr>
              <a:t>|</a:t>
            </a:r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嫁</a:t>
            </a:r>
            <a:r>
              <a:rPr lang="en-US" altLang="zh-CN" sz="2000" b="1" i="0" dirty="0">
                <a:solidFill>
                  <a:srgbClr val="121212"/>
                </a:solidFill>
                <a:effectLst/>
                <a:latin typeface="-apple-system"/>
              </a:rPr>
              <a:t>)*p(</a:t>
            </a:r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性格不好</a:t>
            </a:r>
            <a:r>
              <a:rPr lang="en-US" altLang="zh-CN" sz="2000" b="1" i="0" dirty="0">
                <a:solidFill>
                  <a:srgbClr val="121212"/>
                </a:solidFill>
                <a:effectLst/>
                <a:latin typeface="-apple-system"/>
              </a:rPr>
              <a:t>|</a:t>
            </a:r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嫁</a:t>
            </a:r>
            <a:r>
              <a:rPr lang="en-US" altLang="zh-CN" sz="2000" b="1" i="0" dirty="0">
                <a:solidFill>
                  <a:srgbClr val="121212"/>
                </a:solidFill>
                <a:effectLst/>
                <a:latin typeface="-apple-system"/>
              </a:rPr>
              <a:t>)*p(</a:t>
            </a:r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身高矮</a:t>
            </a:r>
            <a:r>
              <a:rPr lang="en-US" altLang="zh-CN" sz="2000" b="1" i="0" dirty="0">
                <a:solidFill>
                  <a:srgbClr val="121212"/>
                </a:solidFill>
                <a:effectLst/>
                <a:latin typeface="-apple-system"/>
              </a:rPr>
              <a:t>|</a:t>
            </a:r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嫁</a:t>
            </a:r>
            <a:r>
              <a:rPr lang="en-US" altLang="zh-CN" sz="2000" b="1" i="0" dirty="0">
                <a:solidFill>
                  <a:srgbClr val="121212"/>
                </a:solidFill>
                <a:effectLst/>
                <a:latin typeface="-apple-system"/>
              </a:rPr>
              <a:t>)*p(</a:t>
            </a:r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不上进</a:t>
            </a:r>
            <a:r>
              <a:rPr lang="en-US" altLang="zh-CN" sz="2000" b="1" i="0" dirty="0">
                <a:solidFill>
                  <a:srgbClr val="121212"/>
                </a:solidFill>
                <a:effectLst/>
                <a:latin typeface="-apple-system"/>
              </a:rPr>
              <a:t>|</a:t>
            </a:r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嫁</a:t>
            </a:r>
            <a:r>
              <a:rPr lang="en-US" altLang="zh-CN" sz="2000" b="1" i="0" dirty="0">
                <a:solidFill>
                  <a:srgbClr val="121212"/>
                </a:solidFill>
                <a:effectLst/>
                <a:latin typeface="-apple-system"/>
              </a:rPr>
              <a:t>)</a:t>
            </a:r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，</a:t>
            </a:r>
            <a:endParaRPr lang="en-US" altLang="zh-CN" sz="2000" b="1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那么我就要分别统计后面几个概率，也就得到了左边的概率！</a:t>
            </a:r>
            <a:br>
              <a:rPr lang="zh-CN" altLang="en-US" sz="2000" b="0" i="0" dirty="0">
                <a:solidFill>
                  <a:srgbClr val="121212"/>
                </a:solidFill>
                <a:effectLst/>
                <a:latin typeface="-apple-system"/>
              </a:rPr>
            </a:br>
            <a:endParaRPr lang="zh-CN" altLang="en-US" sz="2000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zh-CN" altLang="en-US" sz="2000" b="0" i="0" dirty="0">
                <a:solidFill>
                  <a:srgbClr val="121212"/>
                </a:solidFill>
                <a:effectLst/>
                <a:latin typeface="-apple-system"/>
              </a:rPr>
              <a:t>等等，为什么这个成立呢？学过概率论的同学可能有感觉了，</a:t>
            </a:r>
            <a:endParaRPr lang="en-US" altLang="zh-CN" sz="2000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zh-CN" altLang="en-US" sz="2000" b="0" i="0" dirty="0">
                <a:solidFill>
                  <a:srgbClr val="121212"/>
                </a:solidFill>
                <a:effectLst/>
                <a:latin typeface="-apple-system"/>
              </a:rPr>
              <a:t>这个等式成立的条件需要特征之间相互独立吧！</a:t>
            </a:r>
            <a:endParaRPr lang="en-US" altLang="zh-CN" sz="2000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endParaRPr lang="zh-CN" altLang="en-US" sz="2000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对的！这也就是为什么朴素贝叶斯分类有朴素一词的来源，</a:t>
            </a:r>
            <a:endParaRPr lang="en-US" altLang="zh-CN" sz="2000" b="1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zh-CN" altLang="en-US" sz="2000" b="1" i="0" dirty="0">
                <a:solidFill>
                  <a:srgbClr val="121212"/>
                </a:solidFill>
                <a:effectLst/>
                <a:latin typeface="-apple-system"/>
              </a:rPr>
              <a:t>朴素贝叶斯算法是假设各个特征之间相互独立，那么这个等式就成立了！</a:t>
            </a:r>
            <a:endParaRPr lang="zh-CN" altLang="en-US" sz="2000" b="0" i="0" dirty="0">
              <a:solidFill>
                <a:srgbClr val="121212"/>
              </a:solidFill>
              <a:effectLst/>
              <a:latin typeface="-apple-system"/>
            </a:endParaRPr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38" y="1876298"/>
            <a:ext cx="11772323" cy="967079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  <a:tileRect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  <a:tileRect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1173</Words>
  <Application>Microsoft Office PowerPoint</Application>
  <PresentationFormat>宽屏</PresentationFormat>
  <Paragraphs>88</Paragraphs>
  <Slides>13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-apple-system</vt:lpstr>
      <vt:lpstr>等线</vt:lpstr>
      <vt:lpstr>等线 Light</vt:lpstr>
      <vt:lpstr>黑体</vt:lpstr>
      <vt:lpstr>思源等宽 N</vt:lpstr>
      <vt:lpstr>思源黑体 CN Normal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 JP</dc:creator>
  <cp:lastModifiedBy>lin Hyao</cp:lastModifiedBy>
  <cp:revision>56</cp:revision>
  <dcterms:created xsi:type="dcterms:W3CDTF">2021-01-15T08:42:00Z</dcterms:created>
  <dcterms:modified xsi:type="dcterms:W3CDTF">2022-04-01T14:39:21Z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5323CC150AF849DBAAF6286038F2475F</vt:lpwstr>
  </property>
  <property fmtid="{D5CDD505-2E9C-101B-9397-08002B2CF9AE}" pid="3" name="KSOProductBuildVer">
    <vt:lpwstr>2052-11.1.0.11365</vt:lpwstr>
  </property>
</Properties>
</file>